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4" r:id="rId1"/>
  </p:sldMasterIdLst>
  <p:notesMasterIdLst>
    <p:notesMasterId r:id="rId17"/>
  </p:notesMasterIdLst>
  <p:sldIdLst>
    <p:sldId id="256" r:id="rId2"/>
    <p:sldId id="259" r:id="rId3"/>
    <p:sldId id="310" r:id="rId4"/>
    <p:sldId id="313" r:id="rId5"/>
    <p:sldId id="346" r:id="rId6"/>
    <p:sldId id="338" r:id="rId7"/>
    <p:sldId id="339" r:id="rId8"/>
    <p:sldId id="340" r:id="rId9"/>
    <p:sldId id="341" r:id="rId10"/>
    <p:sldId id="342" r:id="rId11"/>
    <p:sldId id="349" r:id="rId12"/>
    <p:sldId id="330" r:id="rId13"/>
    <p:sldId id="344" r:id="rId14"/>
    <p:sldId id="343" r:id="rId15"/>
    <p:sldId id="347"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2449" autoAdjust="0"/>
  </p:normalViewPr>
  <p:slideViewPr>
    <p:cSldViewPr>
      <p:cViewPr varScale="1">
        <p:scale>
          <a:sx n="79" d="100"/>
          <a:sy n="79" d="100"/>
        </p:scale>
        <p:origin x="157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E:\&#928;&#917;&#929;&#921;&#934;&#917;&#929;&#917;&#921;&#913;\2014-2020\&#917;&#928;&#921;&#932;&#929;&#927;&#928;&#917;&#931;%20&#928;&#913;&#929;&#913;&#922;&#927;&#923;&#927;&#933;&#920;&#919;&#931;&#919;&#931;\7&#951;%20&#917;&#960;&#953;&#964;&#961;&#959;&#960;&#942;%20&#928;&#945;&#961;&#945;&#954;&#959;&#955;&#959;&#973;&#952;&#951;&#963;&#951;&#962;_&#921;&#959;&#973;&#957;%202022\1.%20&#927;&#953;&#954;&#959;&#957;&#959;&#956;&#953;&#954;&#940;%20&#963;&#964;&#959;&#953;&#967;&#949;&#943;&#945;%20&#941;&#961;&#947;&#969;&#957;%20&#945;&#957;&#940;%20mis_3.3.1.%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928;&#917;&#929;&#921;&#934;&#917;&#929;&#917;&#921;&#913;\2014-2020\&#917;&#928;&#921;&#932;&#929;&#927;&#928;&#917;&#931;%20&#928;&#913;&#929;&#913;&#922;&#927;&#923;&#927;&#933;&#920;&#919;&#931;&#919;&#931;\7&#951;%20&#917;&#960;&#953;&#964;&#961;&#959;&#960;&#942;%20&#928;&#945;&#961;&#945;&#954;&#959;&#955;&#959;&#973;&#952;&#951;&#963;&#951;&#962;_&#921;&#959;&#973;&#957;%202022\&#933;&#955;&#959;&#960;&#959;&#943;&#951;&#963;&#951;%202022F.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928;&#917;&#929;&#921;&#934;&#917;&#929;&#917;&#921;&#913;\2014-2020\&#917;&#928;&#921;&#932;&#929;&#927;&#928;&#917;&#931;%20&#928;&#913;&#929;&#913;&#922;&#927;&#923;&#927;&#933;&#920;&#919;&#931;&#919;&#931;\7&#951;%20&#917;&#960;&#953;&#964;&#961;&#959;&#960;&#942;%20&#928;&#945;&#961;&#945;&#954;&#959;&#955;&#959;&#973;&#952;&#951;&#963;&#951;&#962;_&#921;&#959;&#973;&#957;%202022\&#933;&#955;&#959;&#960;&#959;&#943;&#951;&#963;&#951;%202022F.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928;&#917;&#929;&#921;&#934;&#917;&#929;&#917;&#921;&#913;\2014-2020\&#917;&#928;&#921;&#932;&#929;&#927;&#928;&#917;&#931;%20&#928;&#913;&#929;&#913;&#922;&#927;&#923;&#927;&#933;&#920;&#919;&#931;&#919;&#931;\7&#951;%20&#917;&#960;&#953;&#964;&#961;&#959;&#960;&#942;%20&#928;&#945;&#961;&#945;&#954;&#959;&#955;&#959;&#973;&#952;&#951;&#963;&#951;&#962;_&#921;&#959;&#973;&#957;%202022\&#933;&#955;&#959;&#960;&#959;&#943;&#951;&#963;&#951;%202022F.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l-GR"/>
              <a:t>ΕΠ Στερεά Ελλάδα 2014-2020</a:t>
            </a:r>
          </a:p>
          <a:p>
            <a:pPr>
              <a:defRPr/>
            </a:pPr>
            <a:r>
              <a:rPr lang="el-GR"/>
              <a:t>Απολογισμός υλοποίησης έως 08.06.2023</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l-GR"/>
        </a:p>
      </c:txPr>
    </c:title>
    <c:autoTitleDeleted val="0"/>
    <c:plotArea>
      <c:layout>
        <c:manualLayout>
          <c:layoutTarget val="inner"/>
          <c:xMode val="edge"/>
          <c:yMode val="edge"/>
          <c:x val="0.12283813258004206"/>
          <c:y val="0.18233048166699575"/>
          <c:w val="0.8590304424937264"/>
          <c:h val="0.62285288867218191"/>
        </c:manualLayout>
      </c:layout>
      <c:barChart>
        <c:barDir val="col"/>
        <c:grouping val="clustered"/>
        <c:varyColors val="0"/>
        <c:ser>
          <c:idx val="0"/>
          <c:order val="0"/>
          <c:tx>
            <c:strRef>
              <c:f>Sheet1!$AW$1621</c:f>
              <c:strCache>
                <c:ptCount val="1"/>
                <c:pt idx="0">
                  <c:v>Συνολική Δημόσια Δαπάνη</c:v>
                </c:pt>
              </c:strCache>
            </c:strRef>
          </c:tx>
          <c:spPr>
            <a:solidFill>
              <a:schemeClr val="accent1"/>
            </a:solidFill>
            <a:ln>
              <a:noFill/>
            </a:ln>
            <a:effectLst/>
          </c:spPr>
          <c:invertIfNegative val="0"/>
          <c:dLbls>
            <c:dLbl>
              <c:idx val="0"/>
              <c:tx>
                <c:rich>
                  <a:bodyPr/>
                  <a:lstStyle/>
                  <a:p>
                    <a:fld id="{2BCD4578-5D55-44F8-892C-71D3ED3FFA28}" type="VALUE">
                      <a:rPr lang="en-US"/>
                      <a:pPr/>
                      <a:t>[ΤΙΜΗ]</a:t>
                    </a:fld>
                    <a:r>
                      <a:rPr lang="en-US"/>
                      <a:t> </a:t>
                    </a:r>
                  </a:p>
                  <a:p>
                    <a:r>
                      <a:rPr lang="en-US"/>
                      <a:t>100%</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A12-4A59-8833-BE1DB4F764D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val>
            <c:numRef>
              <c:f>Sheet1!$AW$1622</c:f>
              <c:numCache>
                <c:formatCode>#,##0.00</c:formatCode>
                <c:ptCount val="1"/>
                <c:pt idx="0">
                  <c:v>193228396</c:v>
                </c:pt>
              </c:numCache>
            </c:numRef>
          </c:val>
          <c:extLst>
            <c:ext xmlns:c16="http://schemas.microsoft.com/office/drawing/2014/chart" uri="{C3380CC4-5D6E-409C-BE32-E72D297353CC}">
              <c16:uniqueId val="{00000001-5A12-4A59-8833-BE1DB4F764D0}"/>
            </c:ext>
          </c:extLst>
        </c:ser>
        <c:ser>
          <c:idx val="1"/>
          <c:order val="1"/>
          <c:tx>
            <c:strRef>
              <c:f>Sheet1!$AX$1621</c:f>
              <c:strCache>
                <c:ptCount val="1"/>
                <c:pt idx="0">
                  <c:v>Προσκλήσεις</c:v>
                </c:pt>
              </c:strCache>
            </c:strRef>
          </c:tx>
          <c:spPr>
            <a:solidFill>
              <a:schemeClr val="accent2"/>
            </a:solidFill>
            <a:ln>
              <a:noFill/>
            </a:ln>
            <a:effectLst/>
          </c:spPr>
          <c:invertIfNegative val="0"/>
          <c:dLbls>
            <c:dLbl>
              <c:idx val="0"/>
              <c:layout>
                <c:manualLayout>
                  <c:x val="-3.8164184324791776E-17"/>
                  <c:y val="0.36529233288735846"/>
                </c:manualLayout>
              </c:layout>
              <c:tx>
                <c:rich>
                  <a:bodyPr/>
                  <a:lstStyle/>
                  <a:p>
                    <a:fld id="{613EF613-B8F3-4524-8F5A-5D64CCD9FDA6}" type="VALUE">
                      <a:rPr lang="en-US"/>
                      <a:pPr/>
                      <a:t>[ΤΙΜΗ]</a:t>
                    </a:fld>
                    <a:r>
                      <a:rPr lang="en-US"/>
                      <a:t> </a:t>
                    </a:r>
                  </a:p>
                  <a:p>
                    <a:r>
                      <a:rPr lang="en-US"/>
                      <a:t>146,24% </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A12-4A59-8833-BE1DB4F764D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val>
            <c:numRef>
              <c:f>Sheet1!$AX$1622</c:f>
              <c:numCache>
                <c:formatCode>#,##0.00</c:formatCode>
                <c:ptCount val="1"/>
                <c:pt idx="0">
                  <c:v>271839017.37</c:v>
                </c:pt>
              </c:numCache>
            </c:numRef>
          </c:val>
          <c:extLst>
            <c:ext xmlns:c16="http://schemas.microsoft.com/office/drawing/2014/chart" uri="{C3380CC4-5D6E-409C-BE32-E72D297353CC}">
              <c16:uniqueId val="{00000003-5A12-4A59-8833-BE1DB4F764D0}"/>
            </c:ext>
          </c:extLst>
        </c:ser>
        <c:ser>
          <c:idx val="2"/>
          <c:order val="2"/>
          <c:tx>
            <c:strRef>
              <c:f>Sheet1!$AY$1621</c:f>
              <c:strCache>
                <c:ptCount val="1"/>
                <c:pt idx="0">
                  <c:v>Εντάξεις</c:v>
                </c:pt>
              </c:strCache>
            </c:strRef>
          </c:tx>
          <c:spPr>
            <a:solidFill>
              <a:schemeClr val="accent3"/>
            </a:solidFill>
            <a:ln>
              <a:noFill/>
            </a:ln>
            <a:effectLst/>
          </c:spPr>
          <c:invertIfNegative val="0"/>
          <c:dLbls>
            <c:dLbl>
              <c:idx val="0"/>
              <c:tx>
                <c:rich>
                  <a:bodyPr/>
                  <a:lstStyle/>
                  <a:p>
                    <a:fld id="{4C5F8BA2-D50A-4166-A635-D33D8C3B6746}" type="VALUE">
                      <a:rPr lang="en-US"/>
                      <a:pPr/>
                      <a:t>[ΤΙΜΗ]</a:t>
                    </a:fld>
                    <a:r>
                      <a:rPr lang="en-US"/>
                      <a:t> </a:t>
                    </a:r>
                  </a:p>
                  <a:p>
                    <a:r>
                      <a:rPr lang="en-US"/>
                      <a:t>146,24%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A12-4A59-8833-BE1DB4F764D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val>
            <c:numRef>
              <c:f>Sheet1!$AY$1622</c:f>
              <c:numCache>
                <c:formatCode>#,##0.00</c:formatCode>
                <c:ptCount val="1"/>
                <c:pt idx="0">
                  <c:v>282577703.79181594</c:v>
                </c:pt>
              </c:numCache>
            </c:numRef>
          </c:val>
          <c:extLst>
            <c:ext xmlns:c16="http://schemas.microsoft.com/office/drawing/2014/chart" uri="{C3380CC4-5D6E-409C-BE32-E72D297353CC}">
              <c16:uniqueId val="{00000005-5A12-4A59-8833-BE1DB4F764D0}"/>
            </c:ext>
          </c:extLst>
        </c:ser>
        <c:ser>
          <c:idx val="3"/>
          <c:order val="3"/>
          <c:tx>
            <c:strRef>
              <c:f>Sheet1!$AZ$1621</c:f>
              <c:strCache>
                <c:ptCount val="1"/>
                <c:pt idx="0">
                  <c:v>Συμβάσεις</c:v>
                </c:pt>
              </c:strCache>
            </c:strRef>
          </c:tx>
          <c:spPr>
            <a:solidFill>
              <a:schemeClr val="accent4"/>
            </a:solidFill>
            <a:ln>
              <a:noFill/>
            </a:ln>
            <a:effectLst/>
          </c:spPr>
          <c:invertIfNegative val="0"/>
          <c:dLbls>
            <c:dLbl>
              <c:idx val="0"/>
              <c:tx>
                <c:rich>
                  <a:bodyPr/>
                  <a:lstStyle/>
                  <a:p>
                    <a:fld id="{2934F8A9-2A07-4F55-9665-07D43853AF7E}" type="VALUE">
                      <a:rPr lang="en-US"/>
                      <a:pPr/>
                      <a:t>[ΤΙΜΗ]</a:t>
                    </a:fld>
                    <a:r>
                      <a:rPr lang="en-US"/>
                      <a:t>  </a:t>
                    </a:r>
                  </a:p>
                  <a:p>
                    <a:r>
                      <a:rPr lang="en-US"/>
                      <a:t>118,60%</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5A12-4A59-8833-BE1DB4F764D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val>
            <c:numRef>
              <c:f>Sheet1!$AZ$1622</c:f>
              <c:numCache>
                <c:formatCode>#,##0.00</c:formatCode>
                <c:ptCount val="1"/>
                <c:pt idx="0">
                  <c:v>229173559.43181601</c:v>
                </c:pt>
              </c:numCache>
            </c:numRef>
          </c:val>
          <c:extLst>
            <c:ext xmlns:c16="http://schemas.microsoft.com/office/drawing/2014/chart" uri="{C3380CC4-5D6E-409C-BE32-E72D297353CC}">
              <c16:uniqueId val="{00000007-5A12-4A59-8833-BE1DB4F764D0}"/>
            </c:ext>
          </c:extLst>
        </c:ser>
        <c:ser>
          <c:idx val="4"/>
          <c:order val="4"/>
          <c:tx>
            <c:strRef>
              <c:f>Sheet1!$BA$1621</c:f>
              <c:strCache>
                <c:ptCount val="1"/>
                <c:pt idx="0">
                  <c:v>Δαπάνες (Δήλωση δικαιούχων)</c:v>
                </c:pt>
              </c:strCache>
            </c:strRef>
          </c:tx>
          <c:spPr>
            <a:solidFill>
              <a:schemeClr val="accent5"/>
            </a:solidFill>
            <a:ln>
              <a:noFill/>
            </a:ln>
            <a:effectLst/>
          </c:spPr>
          <c:invertIfNegative val="0"/>
          <c:dLbls>
            <c:dLbl>
              <c:idx val="0"/>
              <c:tx>
                <c:rich>
                  <a:bodyPr/>
                  <a:lstStyle/>
                  <a:p>
                    <a:r>
                      <a:rPr lang="en-US"/>
                      <a:t>173,44 </a:t>
                    </a:r>
                  </a:p>
                  <a:p>
                    <a:r>
                      <a:rPr lang="en-US"/>
                      <a:t>89,76%</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5A12-4A59-8833-BE1DB4F764D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val>
            <c:numRef>
              <c:f>Sheet1!$BA$1622</c:f>
              <c:numCache>
                <c:formatCode>#,##0.00</c:formatCode>
                <c:ptCount val="1"/>
                <c:pt idx="0">
                  <c:v>172540143.60999998</c:v>
                </c:pt>
              </c:numCache>
            </c:numRef>
          </c:val>
          <c:extLst>
            <c:ext xmlns:c16="http://schemas.microsoft.com/office/drawing/2014/chart" uri="{C3380CC4-5D6E-409C-BE32-E72D297353CC}">
              <c16:uniqueId val="{00000009-5A12-4A59-8833-BE1DB4F764D0}"/>
            </c:ext>
          </c:extLst>
        </c:ser>
        <c:ser>
          <c:idx val="5"/>
          <c:order val="5"/>
          <c:tx>
            <c:strRef>
              <c:f>Sheet1!$BB$1621</c:f>
              <c:strCache>
                <c:ptCount val="1"/>
                <c:pt idx="0">
                  <c:v>Συγχρηματοδοτούμενες Δαπάνες</c:v>
                </c:pt>
              </c:strCache>
            </c:strRef>
          </c:tx>
          <c:spPr>
            <a:solidFill>
              <a:schemeClr val="accent6"/>
            </a:solidFill>
            <a:ln>
              <a:noFill/>
            </a:ln>
            <a:effectLst/>
          </c:spPr>
          <c:invertIfNegative val="0"/>
          <c:dLbls>
            <c:dLbl>
              <c:idx val="0"/>
              <c:tx>
                <c:rich>
                  <a:bodyPr/>
                  <a:lstStyle/>
                  <a:p>
                    <a:r>
                      <a:rPr lang="en-US"/>
                      <a:t>153,05 </a:t>
                    </a:r>
                  </a:p>
                  <a:p>
                    <a:r>
                      <a:rPr lang="en-US"/>
                      <a:t>79,20%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5A12-4A59-8833-BE1DB4F764D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val>
            <c:numRef>
              <c:f>Sheet1!$BB$1622</c:f>
              <c:numCache>
                <c:formatCode>#,##0.00</c:formatCode>
                <c:ptCount val="1"/>
                <c:pt idx="0">
                  <c:v>152147346.25000015</c:v>
                </c:pt>
              </c:numCache>
            </c:numRef>
          </c:val>
          <c:extLst>
            <c:ext xmlns:c16="http://schemas.microsoft.com/office/drawing/2014/chart" uri="{C3380CC4-5D6E-409C-BE32-E72D297353CC}">
              <c16:uniqueId val="{0000000B-5A12-4A59-8833-BE1DB4F764D0}"/>
            </c:ext>
          </c:extLst>
        </c:ser>
        <c:dLbls>
          <c:dLblPos val="ctr"/>
          <c:showLegendKey val="0"/>
          <c:showVal val="1"/>
          <c:showCatName val="0"/>
          <c:showSerName val="0"/>
          <c:showPercent val="0"/>
          <c:showBubbleSize val="0"/>
        </c:dLbls>
        <c:gapWidth val="267"/>
        <c:overlap val="-43"/>
        <c:axId val="527596640"/>
        <c:axId val="527593400"/>
      </c:barChart>
      <c:catAx>
        <c:axId val="527596640"/>
        <c:scaling>
          <c:orientation val="minMax"/>
        </c:scaling>
        <c:delete val="1"/>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527593400"/>
        <c:crosses val="autoZero"/>
        <c:auto val="1"/>
        <c:lblAlgn val="ctr"/>
        <c:lblOffset val="100"/>
        <c:noMultiLvlLbl val="0"/>
      </c:catAx>
      <c:valAx>
        <c:axId val="527593400"/>
        <c:scaling>
          <c:orientation val="minMax"/>
        </c:scaling>
        <c:delete val="0"/>
        <c:axPos val="l"/>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l-GR"/>
          </a:p>
        </c:txPr>
        <c:crossAx val="527596640"/>
        <c:crosses val="autoZero"/>
        <c:crossBetween val="between"/>
        <c:dispUnits>
          <c:builtInUnit val="millions"/>
          <c:dispUnitsLbl>
            <c:spPr>
              <a:noFill/>
              <a:ln>
                <a:noFill/>
              </a:ln>
              <a:effectLst/>
            </c:spPr>
            <c:txPr>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l-GR"/>
              </a:p>
            </c:txPr>
          </c:dispUnitsLbl>
        </c:dispUnits>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dk1">
                    <a:lumMod val="50000"/>
                    <a:lumOff val="50000"/>
                  </a:schemeClr>
                </a:solidFill>
                <a:latin typeface="+mn-lt"/>
                <a:ea typeface="+mn-ea"/>
                <a:cs typeface="+mn-cs"/>
              </a:defRPr>
            </a:pPr>
            <a:r>
              <a:rPr lang="el-GR"/>
              <a:t>Πορεία</a:t>
            </a:r>
            <a:r>
              <a:rPr lang="el-GR" baseline="0"/>
              <a:t> εντάξεων</a:t>
            </a:r>
            <a:endParaRPr lang="el-GR"/>
          </a:p>
        </c:rich>
      </c:tx>
      <c:overlay val="0"/>
      <c:spPr>
        <a:noFill/>
        <a:ln>
          <a:noFill/>
        </a:ln>
        <a:effectLst/>
      </c:spPr>
      <c:txPr>
        <a:bodyPr rot="0" spcFirstLastPara="1" vertOverflow="ellipsis" vert="horz" wrap="square" anchor="ctr" anchorCtr="1"/>
        <a:lstStyle/>
        <a:p>
          <a:pPr>
            <a:defRPr sz="1400" b="0" i="0" u="none" strike="noStrike" kern="1200" cap="none" spc="20" baseline="0">
              <a:solidFill>
                <a:schemeClr val="dk1">
                  <a:lumMod val="50000"/>
                  <a:lumOff val="50000"/>
                </a:schemeClr>
              </a:solidFill>
              <a:latin typeface="+mn-lt"/>
              <a:ea typeface="+mn-ea"/>
              <a:cs typeface="+mn-cs"/>
            </a:defRPr>
          </a:pPr>
          <a:endParaRPr lang="el-GR"/>
        </a:p>
      </c:txPr>
    </c:title>
    <c:autoTitleDeleted val="0"/>
    <c:plotArea>
      <c:layout>
        <c:manualLayout>
          <c:layoutTarget val="inner"/>
          <c:xMode val="edge"/>
          <c:yMode val="edge"/>
          <c:x val="0.15641218436046789"/>
          <c:y val="0.16312098690263674"/>
          <c:w val="0.81839220245369559"/>
          <c:h val="0.58135684795197806"/>
        </c:manualLayout>
      </c:layout>
      <c:lineChart>
        <c:grouping val="stacked"/>
        <c:varyColors val="0"/>
        <c:ser>
          <c:idx val="0"/>
          <c:order val="0"/>
          <c:spPr>
            <a:ln w="22225" cap="rnd" cmpd="sng" algn="ctr">
              <a:solidFill>
                <a:schemeClr val="accent1"/>
              </a:solidFill>
              <a:round/>
            </a:ln>
            <a:effectLst/>
          </c:spPr>
          <c:marker>
            <c:symbol val="none"/>
          </c:marker>
          <c:dLbls>
            <c:dLbl>
              <c:idx val="0"/>
              <c:tx>
                <c:rich>
                  <a:bodyPr/>
                  <a:lstStyle/>
                  <a:p>
                    <a:fld id="{84C5A1A1-DD13-459C-B5B7-2976374EFE20}" type="VALUE">
                      <a:rPr lang="en-US"/>
                      <a:pPr/>
                      <a:t>[ΤΙΜΗ]</a:t>
                    </a:fld>
                    <a:r>
                      <a:rPr lang="en-US"/>
                      <a:t> </a:t>
                    </a:r>
                    <a:r>
                      <a:rPr lang="en-US" sz="900" b="1" i="0" u="none" strike="noStrike" baseline="0">
                        <a:effectLst/>
                      </a:rPr>
                      <a:t> </a:t>
                    </a:r>
                  </a:p>
                  <a:p>
                    <a:r>
                      <a:rPr lang="en-US" sz="900" b="0" i="0" u="none" strike="noStrike" baseline="0">
                        <a:effectLst/>
                      </a:rPr>
                      <a:t>1,59%</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959-466A-B575-657F276C532E}"/>
                </c:ext>
              </c:extLst>
            </c:dLbl>
            <c:dLbl>
              <c:idx val="1"/>
              <c:tx>
                <c:rich>
                  <a:bodyPr/>
                  <a:lstStyle/>
                  <a:p>
                    <a:fld id="{7DDF4764-1AF2-49E8-827D-1CCE35FF9AC5}" type="VALUE">
                      <a:rPr lang="en-US"/>
                      <a:pPr/>
                      <a:t>[ΤΙΜΗ]</a:t>
                    </a:fld>
                    <a:r>
                      <a:rPr lang="en-US" dirty="0"/>
                      <a:t> </a:t>
                    </a:r>
                  </a:p>
                  <a:p>
                    <a:r>
                      <a:rPr lang="en-US" dirty="0"/>
                      <a:t>18,10%</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959-466A-B575-657F276C532E}"/>
                </c:ext>
              </c:extLst>
            </c:dLbl>
            <c:dLbl>
              <c:idx val="2"/>
              <c:tx>
                <c:rich>
                  <a:bodyPr/>
                  <a:lstStyle/>
                  <a:p>
                    <a:fld id="{97A8AA73-58C0-42AB-B69F-60534A3CCA80}" type="VALUE">
                      <a:rPr lang="en-US"/>
                      <a:pPr/>
                      <a:t>[ΤΙΜΗ]</a:t>
                    </a:fld>
                    <a:r>
                      <a:rPr lang="en-US"/>
                      <a:t> </a:t>
                    </a:r>
                  </a:p>
                  <a:p>
                    <a:r>
                      <a:rPr lang="en-US"/>
                      <a:t>52,47%</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959-466A-B575-657F276C532E}"/>
                </c:ext>
              </c:extLst>
            </c:dLbl>
            <c:dLbl>
              <c:idx val="3"/>
              <c:tx>
                <c:rich>
                  <a:bodyPr/>
                  <a:lstStyle/>
                  <a:p>
                    <a:fld id="{F8BE25B9-E7A7-4B8E-87E9-57BA69278334}" type="VALUE">
                      <a:rPr lang="en-US"/>
                      <a:pPr/>
                      <a:t>[ΤΙΜΗ]</a:t>
                    </a:fld>
                    <a:r>
                      <a:rPr lang="en-US"/>
                      <a:t> </a:t>
                    </a:r>
                  </a:p>
                  <a:p>
                    <a:r>
                      <a:rPr lang="en-US"/>
                      <a:t>69,21%</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959-466A-B575-657F276C532E}"/>
                </c:ext>
              </c:extLst>
            </c:dLbl>
            <c:dLbl>
              <c:idx val="4"/>
              <c:tx>
                <c:rich>
                  <a:bodyPr/>
                  <a:lstStyle/>
                  <a:p>
                    <a:fld id="{300F771C-5FCF-44A9-9881-644D1ED7A7DD}" type="VALUE">
                      <a:rPr lang="en-US"/>
                      <a:pPr/>
                      <a:t>[ΤΙΜΗ]</a:t>
                    </a:fld>
                    <a:r>
                      <a:rPr lang="en-US" dirty="0"/>
                      <a:t> </a:t>
                    </a:r>
                  </a:p>
                  <a:p>
                    <a:r>
                      <a:rPr lang="en-US" dirty="0"/>
                      <a:t>86,78%</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959-466A-B575-657F276C532E}"/>
                </c:ext>
              </c:extLst>
            </c:dLbl>
            <c:dLbl>
              <c:idx val="5"/>
              <c:tx>
                <c:rich>
                  <a:bodyPr/>
                  <a:lstStyle/>
                  <a:p>
                    <a:fld id="{1774215D-C9F5-4371-8A46-6EDB1EC11ABB}" type="VALUE">
                      <a:rPr lang="en-US"/>
                      <a:pPr/>
                      <a:t>[ΤΙΜΗ]</a:t>
                    </a:fld>
                    <a:r>
                      <a:rPr lang="en-US"/>
                      <a:t> </a:t>
                    </a:r>
                  </a:p>
                  <a:p>
                    <a:r>
                      <a:rPr lang="en-US"/>
                      <a:t>107,42%</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959-466A-B575-657F276C532E}"/>
                </c:ext>
              </c:extLst>
            </c:dLbl>
            <c:dLbl>
              <c:idx val="6"/>
              <c:tx>
                <c:rich>
                  <a:bodyPr/>
                  <a:lstStyle/>
                  <a:p>
                    <a:fld id="{F919A400-066C-4DDF-BCAB-3F9433286009}" type="VALUE">
                      <a:rPr lang="en-US"/>
                      <a:pPr/>
                      <a:t>[ΤΙΜΗ]</a:t>
                    </a:fld>
                    <a:r>
                      <a:rPr lang="en-US"/>
                      <a:t> </a:t>
                    </a:r>
                  </a:p>
                  <a:p>
                    <a:r>
                      <a:rPr lang="en-US"/>
                      <a:t>130,32%</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9959-466A-B575-657F276C532E}"/>
                </c:ext>
              </c:extLst>
            </c:dLbl>
            <c:dLbl>
              <c:idx val="7"/>
              <c:tx>
                <c:rich>
                  <a:bodyPr/>
                  <a:lstStyle/>
                  <a:p>
                    <a:fld id="{B018D294-8598-4020-B023-2E8610E011A1}" type="VALUE">
                      <a:rPr lang="en-US"/>
                      <a:pPr/>
                      <a:t>[ΤΙΜΗ]</a:t>
                    </a:fld>
                    <a:r>
                      <a:rPr lang="en-US"/>
                      <a:t> </a:t>
                    </a:r>
                  </a:p>
                  <a:p>
                    <a:r>
                      <a:rPr lang="en-US"/>
                      <a:t>140,46%</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9959-466A-B575-657F276C532E}"/>
                </c:ext>
              </c:extLst>
            </c:dLbl>
            <c:dLbl>
              <c:idx val="8"/>
              <c:tx>
                <c:rich>
                  <a:bodyPr/>
                  <a:lstStyle/>
                  <a:p>
                    <a:fld id="{19D54E53-C033-42B1-9B5A-8374BDA83CEC}" type="VALUE">
                      <a:rPr lang="en-US"/>
                      <a:pPr/>
                      <a:t>[ΤΙΜΗ]</a:t>
                    </a:fld>
                    <a:r>
                      <a:rPr lang="en-US"/>
                      <a:t> </a:t>
                    </a:r>
                  </a:p>
                  <a:p>
                    <a:r>
                      <a:rPr lang="en-US"/>
                      <a:t>146,24%</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959-466A-B575-657F276C532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Εξειδίκευση!$U$49:$U$57</c:f>
              <c:strCache>
                <c:ptCount val="9"/>
                <c:pt idx="0">
                  <c:v>2015</c:v>
                </c:pt>
                <c:pt idx="1">
                  <c:v>2016</c:v>
                </c:pt>
                <c:pt idx="2">
                  <c:v>2017</c:v>
                </c:pt>
                <c:pt idx="3">
                  <c:v>2018</c:v>
                </c:pt>
                <c:pt idx="4">
                  <c:v>2019</c:v>
                </c:pt>
                <c:pt idx="5">
                  <c:v>2020</c:v>
                </c:pt>
                <c:pt idx="6">
                  <c:v>2021</c:v>
                </c:pt>
                <c:pt idx="7">
                  <c:v>2022</c:v>
                </c:pt>
                <c:pt idx="8">
                  <c:v>08.06.2023</c:v>
                </c:pt>
              </c:strCache>
            </c:strRef>
          </c:cat>
          <c:val>
            <c:numRef>
              <c:f>Εξειδίκευση!$V$49:$V$57</c:f>
              <c:numCache>
                <c:formatCode>#,##0.00</c:formatCode>
                <c:ptCount val="9"/>
                <c:pt idx="0">
                  <c:v>3067716</c:v>
                </c:pt>
                <c:pt idx="1">
                  <c:v>34974013.920000002</c:v>
                </c:pt>
                <c:pt idx="2">
                  <c:v>101379683.27</c:v>
                </c:pt>
                <c:pt idx="3">
                  <c:v>133728344.14</c:v>
                </c:pt>
                <c:pt idx="4">
                  <c:v>167686130.86000001</c:v>
                </c:pt>
                <c:pt idx="5">
                  <c:v>207567453.93000001</c:v>
                </c:pt>
                <c:pt idx="6">
                  <c:v>251819390.59</c:v>
                </c:pt>
                <c:pt idx="7">
                  <c:v>271410887.02999997</c:v>
                </c:pt>
                <c:pt idx="8">
                  <c:v>282577704</c:v>
                </c:pt>
              </c:numCache>
            </c:numRef>
          </c:val>
          <c:smooth val="0"/>
          <c:extLst>
            <c:ext xmlns:c16="http://schemas.microsoft.com/office/drawing/2014/chart" uri="{C3380CC4-5D6E-409C-BE32-E72D297353CC}">
              <c16:uniqueId val="{00000009-9959-466A-B575-657F276C532E}"/>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721058735"/>
        <c:axId val="721060655"/>
      </c:lineChart>
      <c:catAx>
        <c:axId val="721058735"/>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l-GR"/>
          </a:p>
        </c:txPr>
        <c:crossAx val="721060655"/>
        <c:crosses val="autoZero"/>
        <c:auto val="1"/>
        <c:lblAlgn val="ctr"/>
        <c:lblOffset val="100"/>
        <c:noMultiLvlLbl val="0"/>
      </c:catAx>
      <c:valAx>
        <c:axId val="721060655"/>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l-GR"/>
          </a:p>
        </c:txPr>
        <c:crossAx val="721058735"/>
        <c:crosses val="autoZero"/>
        <c:crossBetween val="between"/>
        <c:dispUnits>
          <c:builtInUnit val="millions"/>
          <c:dispUnitsLbl>
            <c:spPr>
              <a:noFill/>
              <a:ln>
                <a:noFill/>
              </a:ln>
              <a:effectLst/>
            </c:spPr>
            <c:txPr>
              <a:bodyPr rot="-5400000" spcFirstLastPara="1" vertOverflow="ellipsis" vert="horz" wrap="square" anchor="ctr" anchorCtr="1"/>
              <a:lstStyle/>
              <a:p>
                <a:pPr>
                  <a:defRPr sz="900" b="0" i="0" u="none" strike="noStrike" kern="1200" cap="none" baseline="0">
                    <a:solidFill>
                      <a:schemeClr val="dk1">
                        <a:lumMod val="65000"/>
                        <a:lumOff val="35000"/>
                      </a:schemeClr>
                    </a:solidFill>
                    <a:latin typeface="+mn-lt"/>
                    <a:ea typeface="+mn-ea"/>
                    <a:cs typeface="+mn-cs"/>
                  </a:defRPr>
                </a:pPr>
                <a:endParaRPr lang="el-GR"/>
              </a:p>
            </c:txPr>
          </c:dispUnitsLbl>
        </c:dispUnits>
      </c:valAx>
      <c:spPr>
        <a:gradFill>
          <a:gsLst>
            <a:gs pos="100000">
              <a:schemeClr val="lt1">
                <a:lumMod val="95000"/>
              </a:schemeClr>
            </a:gs>
            <a:gs pos="0">
              <a:schemeClr val="lt1"/>
            </a:gs>
          </a:gsLst>
          <a:lin ang="5400000" scaled="0"/>
        </a:grad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dk1">
                    <a:lumMod val="50000"/>
                    <a:lumOff val="50000"/>
                  </a:schemeClr>
                </a:solidFill>
                <a:latin typeface="+mn-lt"/>
                <a:ea typeface="+mn-ea"/>
                <a:cs typeface="+mn-cs"/>
              </a:defRPr>
            </a:pPr>
            <a:r>
              <a:rPr lang="el-GR"/>
              <a:t>Πορεία</a:t>
            </a:r>
            <a:r>
              <a:rPr lang="el-GR" baseline="0"/>
              <a:t> απορρόφησης</a:t>
            </a:r>
            <a:endParaRPr lang="el-GR"/>
          </a:p>
        </c:rich>
      </c:tx>
      <c:layout>
        <c:manualLayout>
          <c:xMode val="edge"/>
          <c:yMode val="edge"/>
          <c:x val="0.33510895883777242"/>
          <c:y val="2.3076923076923078E-2"/>
        </c:manualLayout>
      </c:layout>
      <c:overlay val="0"/>
      <c:spPr>
        <a:noFill/>
        <a:ln>
          <a:noFill/>
        </a:ln>
        <a:effectLst/>
      </c:spPr>
      <c:txPr>
        <a:bodyPr rot="0" spcFirstLastPara="1" vertOverflow="ellipsis" vert="horz" wrap="square" anchor="ctr" anchorCtr="1"/>
        <a:lstStyle/>
        <a:p>
          <a:pPr>
            <a:defRPr sz="1400" b="0" i="0" u="none" strike="noStrike" kern="1200" cap="none" spc="20" baseline="0">
              <a:solidFill>
                <a:schemeClr val="dk1">
                  <a:lumMod val="50000"/>
                  <a:lumOff val="50000"/>
                </a:schemeClr>
              </a:solidFill>
              <a:latin typeface="+mn-lt"/>
              <a:ea typeface="+mn-ea"/>
              <a:cs typeface="+mn-cs"/>
            </a:defRPr>
          </a:pPr>
          <a:endParaRPr lang="el-GR"/>
        </a:p>
      </c:txPr>
    </c:title>
    <c:autoTitleDeleted val="0"/>
    <c:plotArea>
      <c:layout/>
      <c:lineChart>
        <c:grouping val="standard"/>
        <c:varyColors val="0"/>
        <c:ser>
          <c:idx val="0"/>
          <c:order val="0"/>
          <c:spPr>
            <a:ln w="22225" cap="rnd" cmpd="sng" algn="ctr">
              <a:solidFill>
                <a:schemeClr val="accent1"/>
              </a:solidFill>
              <a:round/>
            </a:ln>
            <a:effectLst/>
          </c:spPr>
          <c:marker>
            <c:symbol val="none"/>
          </c:marker>
          <c:dLbls>
            <c:dLbl>
              <c:idx val="0"/>
              <c:tx>
                <c:rich>
                  <a:bodyPr/>
                  <a:lstStyle/>
                  <a:p>
                    <a:fld id="{943D9665-890C-4C53-8EFF-13098986ACC1}" type="VALUE">
                      <a:rPr lang="en-US"/>
                      <a:pPr/>
                      <a:t>[ΤΙΜΗ]</a:t>
                    </a:fld>
                    <a:r>
                      <a:rPr lang="en-US"/>
                      <a:t> </a:t>
                    </a:r>
                  </a:p>
                  <a:p>
                    <a:r>
                      <a:rPr lang="en-US"/>
                      <a:t>0,00%</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BBE-4135-8CA9-798B434E008F}"/>
                </c:ext>
              </c:extLst>
            </c:dLbl>
            <c:dLbl>
              <c:idx val="1"/>
              <c:tx>
                <c:rich>
                  <a:bodyPr/>
                  <a:lstStyle/>
                  <a:p>
                    <a:fld id="{31CFA88C-94A9-4838-801E-70513E2FC18A}" type="VALUE">
                      <a:rPr lang="en-US"/>
                      <a:pPr/>
                      <a:t>[ΤΙΜΗ]</a:t>
                    </a:fld>
                    <a:endParaRPr lang="en-US"/>
                  </a:p>
                  <a:p>
                    <a:r>
                      <a:rPr lang="en-US"/>
                      <a:t>7,14%</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BBE-4135-8CA9-798B434E008F}"/>
                </c:ext>
              </c:extLst>
            </c:dLbl>
            <c:dLbl>
              <c:idx val="2"/>
              <c:tx>
                <c:rich>
                  <a:bodyPr/>
                  <a:lstStyle/>
                  <a:p>
                    <a:fld id="{22DF76C6-708A-42D7-B3B9-1FEF941B1FCF}" type="VALUE">
                      <a:rPr lang="en-US"/>
                      <a:pPr/>
                      <a:t>[ΤΙΜΗ]</a:t>
                    </a:fld>
                    <a:endParaRPr lang="en-US"/>
                  </a:p>
                  <a:p>
                    <a:r>
                      <a:rPr lang="en-US"/>
                      <a:t>20,63%</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8BBE-4135-8CA9-798B434E008F}"/>
                </c:ext>
              </c:extLst>
            </c:dLbl>
            <c:dLbl>
              <c:idx val="3"/>
              <c:tx>
                <c:rich>
                  <a:bodyPr/>
                  <a:lstStyle/>
                  <a:p>
                    <a:fld id="{A8A3C77D-0E5B-407B-9C6C-2014162D6CCD}" type="VALUE">
                      <a:rPr lang="en-US"/>
                      <a:pPr/>
                      <a:t>[ΤΙΜΗ]</a:t>
                    </a:fld>
                    <a:endParaRPr lang="en-US"/>
                  </a:p>
                  <a:p>
                    <a:r>
                      <a:rPr lang="en-US"/>
                      <a:t>32,67%</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BBE-4135-8CA9-798B434E008F}"/>
                </c:ext>
              </c:extLst>
            </c:dLbl>
            <c:dLbl>
              <c:idx val="4"/>
              <c:tx>
                <c:rich>
                  <a:bodyPr/>
                  <a:lstStyle/>
                  <a:p>
                    <a:fld id="{E15651CF-CA15-4C09-8579-C59CC8FC404F}" type="VALUE">
                      <a:rPr lang="en-US"/>
                      <a:pPr/>
                      <a:t>[ΤΙΜΗ]</a:t>
                    </a:fld>
                    <a:endParaRPr lang="en-US"/>
                  </a:p>
                  <a:p>
                    <a:r>
                      <a:rPr lang="en-US"/>
                      <a:t>38,39%</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8BBE-4135-8CA9-798B434E008F}"/>
                </c:ext>
              </c:extLst>
            </c:dLbl>
            <c:dLbl>
              <c:idx val="5"/>
              <c:tx>
                <c:rich>
                  <a:bodyPr/>
                  <a:lstStyle/>
                  <a:p>
                    <a:fld id="{E060D62D-DB04-401E-A2BF-342F749A7E26}" type="VALUE">
                      <a:rPr lang="en-US"/>
                      <a:pPr/>
                      <a:t>[ΤΙΜΗ]</a:t>
                    </a:fld>
                    <a:endParaRPr lang="en-US"/>
                  </a:p>
                  <a:p>
                    <a:r>
                      <a:rPr lang="en-US"/>
                      <a:t>47,34%</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BBE-4135-8CA9-798B434E008F}"/>
                </c:ext>
              </c:extLst>
            </c:dLbl>
            <c:dLbl>
              <c:idx val="6"/>
              <c:tx>
                <c:rich>
                  <a:bodyPr/>
                  <a:lstStyle/>
                  <a:p>
                    <a:fld id="{0CFC0346-1A0B-46BC-876C-636754DE7F6E}" type="VALUE">
                      <a:rPr lang="en-US"/>
                      <a:pPr/>
                      <a:t>[ΤΙΜΗ]</a:t>
                    </a:fld>
                    <a:r>
                      <a:rPr lang="en-US"/>
                      <a:t> </a:t>
                    </a:r>
                  </a:p>
                  <a:p>
                    <a:r>
                      <a:rPr lang="en-US"/>
                      <a:t>68,57%</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8BBE-4135-8CA9-798B434E008F}"/>
                </c:ext>
              </c:extLst>
            </c:dLbl>
            <c:dLbl>
              <c:idx val="7"/>
              <c:tx>
                <c:rich>
                  <a:bodyPr/>
                  <a:lstStyle/>
                  <a:p>
                    <a:fld id="{3DCC2CDB-E959-4133-B13C-F7D4350670AE}" type="VALUE">
                      <a:rPr lang="en-US"/>
                      <a:pPr/>
                      <a:t>[ΤΙΜΗ]</a:t>
                    </a:fld>
                    <a:r>
                      <a:rPr lang="en-US"/>
                      <a:t> </a:t>
                    </a:r>
                  </a:p>
                  <a:p>
                    <a:r>
                      <a:rPr lang="en-US"/>
                      <a:t>76,37%</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BBE-4135-8CA9-798B434E008F}"/>
                </c:ext>
              </c:extLst>
            </c:dLbl>
            <c:dLbl>
              <c:idx val="8"/>
              <c:tx>
                <c:rich>
                  <a:bodyPr/>
                  <a:lstStyle/>
                  <a:p>
                    <a:r>
                      <a:rPr lang="en-US" dirty="0"/>
                      <a:t>155,35</a:t>
                    </a:r>
                  </a:p>
                  <a:p>
                    <a:r>
                      <a:rPr lang="en-US" dirty="0"/>
                      <a:t>80,4%</a:t>
                    </a:r>
                  </a:p>
                </c:rich>
              </c:tx>
              <c:dLblPos val="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8BBE-4135-8CA9-798B434E008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l-G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Εξειδίκευση!$U$49:$U$57</c:f>
              <c:strCache>
                <c:ptCount val="9"/>
                <c:pt idx="0">
                  <c:v>2015</c:v>
                </c:pt>
                <c:pt idx="1">
                  <c:v>2016</c:v>
                </c:pt>
                <c:pt idx="2">
                  <c:v>2017</c:v>
                </c:pt>
                <c:pt idx="3">
                  <c:v>2018</c:v>
                </c:pt>
                <c:pt idx="4">
                  <c:v>2019</c:v>
                </c:pt>
                <c:pt idx="5">
                  <c:v>2020</c:v>
                </c:pt>
                <c:pt idx="6">
                  <c:v>2021</c:v>
                </c:pt>
                <c:pt idx="7">
                  <c:v>2022</c:v>
                </c:pt>
                <c:pt idx="8">
                  <c:v>08.06.2023</c:v>
                </c:pt>
              </c:strCache>
            </c:strRef>
          </c:cat>
          <c:val>
            <c:numRef>
              <c:f>Εξειδίκευση!$X$49:$X$57</c:f>
              <c:numCache>
                <c:formatCode>#,##0.00</c:formatCode>
                <c:ptCount val="9"/>
                <c:pt idx="0">
                  <c:v>0</c:v>
                </c:pt>
                <c:pt idx="1">
                  <c:v>13801638.32</c:v>
                </c:pt>
                <c:pt idx="2">
                  <c:v>39855093.389999993</c:v>
                </c:pt>
                <c:pt idx="3">
                  <c:v>63132813.549999982</c:v>
                </c:pt>
                <c:pt idx="4">
                  <c:v>74176207.160000011</c:v>
                </c:pt>
                <c:pt idx="5">
                  <c:v>91468496.150000066</c:v>
                </c:pt>
                <c:pt idx="6">
                  <c:v>132505257.58999997</c:v>
                </c:pt>
                <c:pt idx="7">
                  <c:v>147577978.63999999</c:v>
                </c:pt>
                <c:pt idx="8">
                  <c:v>152743635.00999999</c:v>
                </c:pt>
              </c:numCache>
            </c:numRef>
          </c:val>
          <c:smooth val="0"/>
          <c:extLst>
            <c:ext xmlns:c16="http://schemas.microsoft.com/office/drawing/2014/chart" uri="{C3380CC4-5D6E-409C-BE32-E72D297353CC}">
              <c16:uniqueId val="{00000009-8BBE-4135-8CA9-798B434E008F}"/>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352109711"/>
        <c:axId val="629622527"/>
      </c:lineChart>
      <c:catAx>
        <c:axId val="352109711"/>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l-GR"/>
          </a:p>
        </c:txPr>
        <c:crossAx val="629622527"/>
        <c:crosses val="autoZero"/>
        <c:auto val="1"/>
        <c:lblAlgn val="ctr"/>
        <c:lblOffset val="100"/>
        <c:noMultiLvlLbl val="0"/>
      </c:catAx>
      <c:valAx>
        <c:axId val="629622527"/>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el-GR"/>
          </a:p>
        </c:txPr>
        <c:crossAx val="352109711"/>
        <c:crosses val="autoZero"/>
        <c:crossBetween val="between"/>
        <c:dispUnits>
          <c:builtInUnit val="millions"/>
          <c:dispUnitsLbl>
            <c:spPr>
              <a:noFill/>
              <a:ln>
                <a:noFill/>
              </a:ln>
              <a:effectLst/>
            </c:spPr>
            <c:txPr>
              <a:bodyPr rot="-5400000" spcFirstLastPara="1" vertOverflow="ellipsis" vert="horz" wrap="square" anchor="ctr" anchorCtr="1"/>
              <a:lstStyle/>
              <a:p>
                <a:pPr>
                  <a:defRPr sz="900" b="0" i="0" u="none" strike="noStrike" kern="1200" cap="none" baseline="0">
                    <a:solidFill>
                      <a:schemeClr val="dk1">
                        <a:lumMod val="65000"/>
                        <a:lumOff val="35000"/>
                      </a:schemeClr>
                    </a:solidFill>
                    <a:latin typeface="+mn-lt"/>
                    <a:ea typeface="+mn-ea"/>
                    <a:cs typeface="+mn-cs"/>
                  </a:defRPr>
                </a:pPr>
                <a:endParaRPr lang="el-GR"/>
              </a:p>
            </c:txPr>
          </c:dispUnitsLbl>
        </c:dispUnits>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20" baseline="0">
                <a:solidFill>
                  <a:sysClr val="windowText" lastClr="000000"/>
                </a:solidFill>
                <a:latin typeface="+mn-lt"/>
                <a:ea typeface="+mn-ea"/>
                <a:cs typeface="+mn-cs"/>
              </a:defRPr>
            </a:pPr>
            <a:r>
              <a:rPr lang="el-GR" b="1">
                <a:solidFill>
                  <a:sysClr val="windowText" lastClr="000000"/>
                </a:solidFill>
              </a:rPr>
              <a:t>Προβλέψεις</a:t>
            </a:r>
            <a:r>
              <a:rPr lang="el-GR" b="1" baseline="0">
                <a:solidFill>
                  <a:sysClr val="windowText" lastClr="000000"/>
                </a:solidFill>
              </a:rPr>
              <a:t> 31.12.2023</a:t>
            </a:r>
            <a:endParaRPr lang="el-GR" b="1">
              <a:solidFill>
                <a:sysClr val="windowText" lastClr="000000"/>
              </a:solidFill>
            </a:endParaRPr>
          </a:p>
        </c:rich>
      </c:tx>
      <c:layout>
        <c:manualLayout>
          <c:xMode val="edge"/>
          <c:yMode val="edge"/>
          <c:x val="0.34588088815106871"/>
          <c:y val="1.0660980810234541E-2"/>
        </c:manualLayout>
      </c:layout>
      <c:overlay val="0"/>
      <c:spPr>
        <a:noFill/>
        <a:ln>
          <a:noFill/>
        </a:ln>
        <a:effectLst/>
      </c:spPr>
      <c:txPr>
        <a:bodyPr rot="0" spcFirstLastPara="1" vertOverflow="ellipsis" vert="horz" wrap="square" anchor="ctr" anchorCtr="1"/>
        <a:lstStyle/>
        <a:p>
          <a:pPr>
            <a:defRPr sz="1400" b="1" i="0" u="none" strike="noStrike" kern="1200" cap="none" spc="20" baseline="0">
              <a:solidFill>
                <a:sysClr val="windowText" lastClr="000000"/>
              </a:solidFill>
              <a:latin typeface="+mn-lt"/>
              <a:ea typeface="+mn-ea"/>
              <a:cs typeface="+mn-cs"/>
            </a:defRPr>
          </a:pPr>
          <a:endParaRPr lang="el-GR"/>
        </a:p>
      </c:txPr>
    </c:title>
    <c:autoTitleDeleted val="0"/>
    <c:plotArea>
      <c:layout>
        <c:manualLayout>
          <c:layoutTarget val="inner"/>
          <c:xMode val="edge"/>
          <c:yMode val="edge"/>
          <c:x val="0.13476159230096238"/>
          <c:y val="7.407407407407407E-2"/>
          <c:w val="0.83468285214348203"/>
          <c:h val="0.73996172353455814"/>
        </c:manualLayout>
      </c:layout>
      <c:barChart>
        <c:barDir val="col"/>
        <c:grouping val="clustered"/>
        <c:varyColors val="0"/>
        <c:ser>
          <c:idx val="0"/>
          <c:order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Lbls>
            <c:dLbl>
              <c:idx val="0"/>
              <c:tx>
                <c:rich>
                  <a:bodyPr/>
                  <a:lstStyle/>
                  <a:p>
                    <a:fld id="{5502DF19-8306-4C9B-8B46-2136C8E63B64}" type="VALUE">
                      <a:rPr lang="en-US"/>
                      <a:pPr/>
                      <a:t>[ΤΙΜΗ]</a:t>
                    </a:fld>
                    <a:r>
                      <a:rPr lang="en-US"/>
                      <a:t>  </a:t>
                    </a:r>
                  </a:p>
                  <a:p>
                    <a:r>
                      <a:rPr lang="en-US"/>
                      <a:t>100%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20C-4244-AD27-1402F466C4C6}"/>
                </c:ext>
              </c:extLst>
            </c:dLbl>
            <c:dLbl>
              <c:idx val="1"/>
              <c:tx>
                <c:rich>
                  <a:bodyPr/>
                  <a:lstStyle/>
                  <a:p>
                    <a:r>
                      <a:rPr lang="en-US"/>
                      <a:t>153,05 </a:t>
                    </a:r>
                  </a:p>
                  <a:p>
                    <a:r>
                      <a:rPr lang="en-US"/>
                      <a:t>79,20%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20C-4244-AD27-1402F466C4C6}"/>
                </c:ext>
              </c:extLst>
            </c:dLbl>
            <c:dLbl>
              <c:idx val="2"/>
              <c:tx>
                <c:rich>
                  <a:bodyPr/>
                  <a:lstStyle/>
                  <a:p>
                    <a:fld id="{B398E394-9273-4701-AE03-FCDB3964A4E8}" type="VALUE">
                      <a:rPr lang="en-US"/>
                      <a:pPr/>
                      <a:t>[ΤΙΜΗ]</a:t>
                    </a:fld>
                    <a:r>
                      <a:rPr lang="en-US"/>
                      <a:t> </a:t>
                    </a:r>
                  </a:p>
                  <a:p>
                    <a:r>
                      <a:rPr lang="en-US"/>
                      <a:t>107,01%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20C-4244-AD27-1402F466C4C6}"/>
                </c:ext>
              </c:extLst>
            </c:dLbl>
            <c:dLbl>
              <c:idx val="3"/>
              <c:tx>
                <c:rich>
                  <a:bodyPr/>
                  <a:lstStyle/>
                  <a:p>
                    <a:fld id="{792A6F0C-61B1-4327-86EA-6716B4F4A4B6}" type="VALUE">
                      <a:rPr lang="en-US"/>
                      <a:pPr/>
                      <a:t>[ΤΙΜΗ]</a:t>
                    </a:fld>
                    <a:r>
                      <a:rPr lang="en-US"/>
                      <a:t> </a:t>
                    </a:r>
                  </a:p>
                  <a:p>
                    <a:r>
                      <a:rPr lang="en-US"/>
                      <a:t>109,53%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20C-4244-AD27-1402F466C4C6}"/>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(Εξειδίκευση!$AK$24:$AL$24,Εξειδίκευση!$AN$24,Εξειδίκευση!$AP$24,Εξειδίκευση!$AR$24)</c:f>
              <c:strCache>
                <c:ptCount val="5"/>
                <c:pt idx="0">
                  <c:v>Δημόσια Δαπάνη</c:v>
                </c:pt>
                <c:pt idx="1">
                  <c:v>Δαπάνες 08/06/2023 (Συγχρ. Δ.Δ.)</c:v>
                </c:pt>
                <c:pt idx="2">
                  <c:v>Δαπάνες κλεισίματος 31/12/2023</c:v>
                </c:pt>
                <c:pt idx="3">
                  <c:v>Συνολικές Δαπάνες 31/12/2023</c:v>
                </c:pt>
                <c:pt idx="4">
                  <c:v>Μεταφορά έργων στο ΕΠ 2021-2027</c:v>
                </c:pt>
              </c:strCache>
            </c:strRef>
          </c:cat>
          <c:val>
            <c:numRef>
              <c:f>(Εξειδίκευση!$AK$38:$AL$38,Εξειδίκευση!$AN$38,Εξειδίκευση!$AP$38,Εξειδίκευση!$AR$38)</c:f>
              <c:numCache>
                <c:formatCode>#,##0</c:formatCode>
                <c:ptCount val="5"/>
                <c:pt idx="0">
                  <c:v>193228396</c:v>
                </c:pt>
                <c:pt idx="1">
                  <c:v>152743635.00999999</c:v>
                </c:pt>
                <c:pt idx="2">
                  <c:v>206764444.56999999</c:v>
                </c:pt>
                <c:pt idx="3">
                  <c:v>211650110.07999998</c:v>
                </c:pt>
                <c:pt idx="4">
                  <c:v>34670215.25</c:v>
                </c:pt>
              </c:numCache>
            </c:numRef>
          </c:val>
          <c:extLst>
            <c:ext xmlns:c16="http://schemas.microsoft.com/office/drawing/2014/chart" uri="{C3380CC4-5D6E-409C-BE32-E72D297353CC}">
              <c16:uniqueId val="{00000004-720C-4244-AD27-1402F466C4C6}"/>
            </c:ext>
          </c:extLst>
        </c:ser>
        <c:dLbls>
          <c:dLblPos val="inEnd"/>
          <c:showLegendKey val="0"/>
          <c:showVal val="1"/>
          <c:showCatName val="0"/>
          <c:showSerName val="0"/>
          <c:showPercent val="0"/>
          <c:showBubbleSize val="0"/>
        </c:dLbls>
        <c:gapWidth val="100"/>
        <c:overlap val="-24"/>
        <c:axId val="683760784"/>
        <c:axId val="683748720"/>
      </c:barChart>
      <c:catAx>
        <c:axId val="68376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l-GR"/>
          </a:p>
        </c:txPr>
        <c:crossAx val="683748720"/>
        <c:crosses val="autoZero"/>
        <c:auto val="1"/>
        <c:lblAlgn val="ctr"/>
        <c:lblOffset val="100"/>
        <c:noMultiLvlLbl val="0"/>
      </c:catAx>
      <c:valAx>
        <c:axId val="6837487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l-GR"/>
          </a:p>
        </c:txPr>
        <c:crossAx val="683760784"/>
        <c:crosses val="autoZero"/>
        <c:crossBetween val="between"/>
        <c:dispUnits>
          <c:builtInUnit val="millions"/>
          <c:dispUnitsLbl>
            <c:spPr>
              <a:noFill/>
              <a:ln>
                <a:noFill/>
              </a:ln>
              <a:effectLst/>
            </c:spPr>
            <c:txPr>
              <a:bodyPr rot="-5400000" spcFirstLastPara="1" vertOverflow="ellipsis" vert="horz" wrap="square" anchor="ctr" anchorCtr="1"/>
              <a:lstStyle/>
              <a:p>
                <a:pPr>
                  <a:defRPr sz="900" b="0" i="0" u="none" strike="noStrike" kern="1200" cap="none" baseline="0">
                    <a:solidFill>
                      <a:schemeClr val="tx1">
                        <a:lumMod val="50000"/>
                        <a:lumOff val="50000"/>
                      </a:schemeClr>
                    </a:solidFill>
                    <a:latin typeface="+mn-lt"/>
                    <a:ea typeface="+mn-ea"/>
                    <a:cs typeface="+mn-cs"/>
                  </a:defRPr>
                </a:pPr>
                <a:endParaRPr lang="el-GR"/>
              </a:p>
            </c:txPr>
          </c:dispUnitsLbl>
        </c:dispUnits>
      </c:valAx>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8F8DFE72-AF18-4985-8C4A-C5E77A40E416}" type="datetimeFigureOut">
              <a:rPr lang="el-GR"/>
              <a:pPr>
                <a:defRPr/>
              </a:pPr>
              <a:t>19/6/2023</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90AE4BDC-EEBD-4883-8EAB-DD3DD69FED77}"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3174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8702D29-4738-4C55-BB9B-D07F40B4FAA9}" type="slidenum">
              <a:rPr lang="el-GR" altLang="el-GR">
                <a:latin typeface="Calibri" panose="020F0502020204030204" pitchFamily="34" charset="0"/>
              </a:rPr>
              <a:pPr fontAlgn="base">
                <a:spcBef>
                  <a:spcPct val="0"/>
                </a:spcBef>
                <a:spcAft>
                  <a:spcPct val="0"/>
                </a:spcAft>
              </a:pPr>
              <a:t>11</a:t>
            </a:fld>
            <a:endParaRPr lang="el-GR" altLang="el-GR">
              <a:latin typeface="Calibri" panose="020F0502020204030204" pitchFamily="34" charset="0"/>
            </a:endParaRPr>
          </a:p>
        </p:txBody>
      </p:sp>
    </p:spTree>
    <p:extLst>
      <p:ext uri="{BB962C8B-B14F-4D97-AF65-F5344CB8AC3E}">
        <p14:creationId xmlns:p14="http://schemas.microsoft.com/office/powerpoint/2010/main" val="1172255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3482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6EB426A-CE0F-47DC-BC63-23BA996E269E}" type="slidenum">
              <a:rPr lang="el-GR" altLang="el-GR">
                <a:latin typeface="Calibri" panose="020F0502020204030204" pitchFamily="34" charset="0"/>
              </a:rPr>
              <a:pPr fontAlgn="base">
                <a:spcBef>
                  <a:spcPct val="0"/>
                </a:spcBef>
                <a:spcAft>
                  <a:spcPct val="0"/>
                </a:spcAft>
              </a:pPr>
              <a:t>13</a:t>
            </a:fld>
            <a:endParaRPr lang="el-GR" altLang="el-GR">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3174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8702D29-4738-4C55-BB9B-D07F40B4FAA9}" type="slidenum">
              <a:rPr lang="el-GR" altLang="el-GR">
                <a:latin typeface="Calibri" panose="020F0502020204030204" pitchFamily="34" charset="0"/>
              </a:rPr>
              <a:pPr fontAlgn="base">
                <a:spcBef>
                  <a:spcPct val="0"/>
                </a:spcBef>
                <a:spcAft>
                  <a:spcPct val="0"/>
                </a:spcAft>
              </a:pPr>
              <a:t>14</a:t>
            </a:fld>
            <a:endParaRPr lang="el-GR" altLang="el-G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2387600"/>
          </a:xfrm>
        </p:spPr>
        <p:txBody>
          <a:bodyPr anchor="b"/>
          <a:lstStyle>
            <a:lvl1pPr algn="ctr">
              <a:defRPr sz="4500"/>
            </a:lvl1pPr>
          </a:lstStyle>
          <a:p>
            <a:r>
              <a:rPr lang="el-GR"/>
              <a:t>Στυλ κύριου τίτλου</a:t>
            </a:r>
          </a:p>
        </p:txBody>
      </p:sp>
      <p:sp>
        <p:nvSpPr>
          <p:cNvPr id="3" name="Υπότιτλος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pPr>
              <a:defRPr/>
            </a:pPr>
            <a:fld id="{B3BF4171-1A0C-47EE-AD4F-927F51B66487}" type="datetimeFigureOut">
              <a:rPr lang="el-GR" smtClean="0"/>
              <a:pPr>
                <a:defRPr/>
              </a:pPr>
              <a:t>19/6/2023</a:t>
            </a:fld>
            <a:endParaRPr lang="el-GR"/>
          </a:p>
        </p:txBody>
      </p:sp>
      <p:sp>
        <p:nvSpPr>
          <p:cNvPr id="5" name="Θέση υποσέλιδου 4"/>
          <p:cNvSpPr>
            <a:spLocks noGrp="1"/>
          </p:cNvSpPr>
          <p:nvPr>
            <p:ph type="ftr" sz="quarter" idx="11"/>
          </p:nvPr>
        </p:nvSpPr>
        <p:spPr/>
        <p:txBody>
          <a:bodyPr/>
          <a:lstStyle/>
          <a:p>
            <a:pPr>
              <a:defRPr/>
            </a:pPr>
            <a:endParaRPr lang="el-GR"/>
          </a:p>
        </p:txBody>
      </p:sp>
      <p:sp>
        <p:nvSpPr>
          <p:cNvPr id="6" name="Θέση αριθμού διαφάνειας 5"/>
          <p:cNvSpPr>
            <a:spLocks noGrp="1"/>
          </p:cNvSpPr>
          <p:nvPr>
            <p:ph type="sldNum" sz="quarter" idx="12"/>
          </p:nvPr>
        </p:nvSpPr>
        <p:spPr/>
        <p:txBody>
          <a:bodyPr/>
          <a:lstStyle/>
          <a:p>
            <a:pPr>
              <a:defRPr/>
            </a:pPr>
            <a:fld id="{ED982B8D-03ED-48CF-855E-AF02DDC53A43}" type="slidenum">
              <a:rPr lang="el-GR" altLang="el-GR" smtClean="0"/>
              <a:pPr>
                <a:defRPr/>
              </a:pPr>
              <a:t>‹#›</a:t>
            </a:fld>
            <a:endParaRPr lang="el-GR" altLang="el-GR"/>
          </a:p>
        </p:txBody>
      </p:sp>
    </p:spTree>
    <p:extLst>
      <p:ext uri="{BB962C8B-B14F-4D97-AF65-F5344CB8AC3E}">
        <p14:creationId xmlns:p14="http://schemas.microsoft.com/office/powerpoint/2010/main" val="345739917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a:defRPr/>
            </a:pPr>
            <a:fld id="{EFC3FD8B-8917-4FE0-B62C-DD6D922FB64C}" type="datetimeFigureOut">
              <a:rPr lang="el-GR" smtClean="0"/>
              <a:pPr>
                <a:defRPr/>
              </a:pPr>
              <a:t>19/6/2023</a:t>
            </a:fld>
            <a:endParaRPr lang="el-GR"/>
          </a:p>
        </p:txBody>
      </p:sp>
      <p:sp>
        <p:nvSpPr>
          <p:cNvPr id="5" name="Θέση υποσέλιδου 4"/>
          <p:cNvSpPr>
            <a:spLocks noGrp="1"/>
          </p:cNvSpPr>
          <p:nvPr>
            <p:ph type="ftr" sz="quarter" idx="11"/>
          </p:nvPr>
        </p:nvSpPr>
        <p:spPr/>
        <p:txBody>
          <a:bodyPr/>
          <a:lstStyle/>
          <a:p>
            <a:pPr>
              <a:defRPr/>
            </a:pPr>
            <a:endParaRPr lang="el-GR"/>
          </a:p>
        </p:txBody>
      </p:sp>
      <p:sp>
        <p:nvSpPr>
          <p:cNvPr id="6" name="Θέση αριθμού διαφάνειας 5"/>
          <p:cNvSpPr>
            <a:spLocks noGrp="1"/>
          </p:cNvSpPr>
          <p:nvPr>
            <p:ph type="sldNum" sz="quarter" idx="12"/>
          </p:nvPr>
        </p:nvSpPr>
        <p:spPr/>
        <p:txBody>
          <a:bodyPr/>
          <a:lstStyle/>
          <a:p>
            <a:pPr>
              <a:defRPr/>
            </a:pPr>
            <a:fld id="{6156333F-7490-4A1A-AC24-339D99B858B8}" type="slidenum">
              <a:rPr lang="el-GR" altLang="el-GR" smtClean="0"/>
              <a:pPr>
                <a:defRPr/>
              </a:pPr>
              <a:t>‹#›</a:t>
            </a:fld>
            <a:endParaRPr lang="el-GR" altLang="el-GR"/>
          </a:p>
        </p:txBody>
      </p:sp>
    </p:spTree>
    <p:extLst>
      <p:ext uri="{BB962C8B-B14F-4D97-AF65-F5344CB8AC3E}">
        <p14:creationId xmlns:p14="http://schemas.microsoft.com/office/powerpoint/2010/main" val="46986928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3675" y="365125"/>
            <a:ext cx="1971675"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28650" y="365125"/>
            <a:ext cx="5800725"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a:defRPr/>
            </a:pPr>
            <a:fld id="{30FF1E14-AF73-4FCE-B2E8-406E27760183}" type="datetimeFigureOut">
              <a:rPr lang="el-GR" smtClean="0"/>
              <a:pPr>
                <a:defRPr/>
              </a:pPr>
              <a:t>19/6/2023</a:t>
            </a:fld>
            <a:endParaRPr lang="el-GR"/>
          </a:p>
        </p:txBody>
      </p:sp>
      <p:sp>
        <p:nvSpPr>
          <p:cNvPr id="5" name="Θέση υποσέλιδου 4"/>
          <p:cNvSpPr>
            <a:spLocks noGrp="1"/>
          </p:cNvSpPr>
          <p:nvPr>
            <p:ph type="ftr" sz="quarter" idx="11"/>
          </p:nvPr>
        </p:nvSpPr>
        <p:spPr/>
        <p:txBody>
          <a:bodyPr/>
          <a:lstStyle/>
          <a:p>
            <a:pPr>
              <a:defRPr/>
            </a:pPr>
            <a:endParaRPr lang="el-GR"/>
          </a:p>
        </p:txBody>
      </p:sp>
      <p:sp>
        <p:nvSpPr>
          <p:cNvPr id="6" name="Θέση αριθμού διαφάνειας 5"/>
          <p:cNvSpPr>
            <a:spLocks noGrp="1"/>
          </p:cNvSpPr>
          <p:nvPr>
            <p:ph type="sldNum" sz="quarter" idx="12"/>
          </p:nvPr>
        </p:nvSpPr>
        <p:spPr/>
        <p:txBody>
          <a:bodyPr/>
          <a:lstStyle/>
          <a:p>
            <a:pPr>
              <a:defRPr/>
            </a:pPr>
            <a:fld id="{C9979FF4-2B3A-40F9-80E3-B810929AA99B}" type="slidenum">
              <a:rPr lang="el-GR" altLang="el-GR" smtClean="0"/>
              <a:pPr>
                <a:defRPr/>
              </a:pPr>
              <a:t>‹#›</a:t>
            </a:fld>
            <a:endParaRPr lang="el-GR" altLang="el-GR"/>
          </a:p>
        </p:txBody>
      </p:sp>
    </p:spTree>
    <p:extLst>
      <p:ext uri="{BB962C8B-B14F-4D97-AF65-F5344CB8AC3E}">
        <p14:creationId xmlns:p14="http://schemas.microsoft.com/office/powerpoint/2010/main" val="183793744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pPr>
              <a:defRPr/>
            </a:pPr>
            <a:fld id="{E89FDA27-105A-453B-A5CB-C42380861367}" type="datetimeFigureOut">
              <a:rPr lang="el-GR" smtClean="0"/>
              <a:pPr>
                <a:defRPr/>
              </a:pPr>
              <a:t>19/6/2023</a:t>
            </a:fld>
            <a:endParaRPr lang="el-GR"/>
          </a:p>
        </p:txBody>
      </p:sp>
      <p:sp>
        <p:nvSpPr>
          <p:cNvPr id="5" name="Θέση υποσέλιδου 4"/>
          <p:cNvSpPr>
            <a:spLocks noGrp="1"/>
          </p:cNvSpPr>
          <p:nvPr>
            <p:ph type="ftr" sz="quarter" idx="11"/>
          </p:nvPr>
        </p:nvSpPr>
        <p:spPr/>
        <p:txBody>
          <a:bodyPr/>
          <a:lstStyle/>
          <a:p>
            <a:pPr>
              <a:defRPr/>
            </a:pPr>
            <a:endParaRPr lang="el-GR"/>
          </a:p>
        </p:txBody>
      </p:sp>
      <p:sp>
        <p:nvSpPr>
          <p:cNvPr id="6" name="Θέση αριθμού διαφάνειας 5"/>
          <p:cNvSpPr>
            <a:spLocks noGrp="1"/>
          </p:cNvSpPr>
          <p:nvPr>
            <p:ph type="sldNum" sz="quarter" idx="12"/>
          </p:nvPr>
        </p:nvSpPr>
        <p:spPr/>
        <p:txBody>
          <a:bodyPr/>
          <a:lstStyle/>
          <a:p>
            <a:pPr>
              <a:defRPr/>
            </a:pPr>
            <a:fld id="{54C2510E-5AEE-42A3-AE6E-31ABF316D9D8}" type="slidenum">
              <a:rPr lang="el-GR" altLang="el-GR" smtClean="0"/>
              <a:pPr>
                <a:defRPr/>
              </a:pPr>
              <a:t>‹#›</a:t>
            </a:fld>
            <a:endParaRPr lang="el-GR" altLang="el-GR"/>
          </a:p>
        </p:txBody>
      </p:sp>
    </p:spTree>
    <p:extLst>
      <p:ext uri="{BB962C8B-B14F-4D97-AF65-F5344CB8AC3E}">
        <p14:creationId xmlns:p14="http://schemas.microsoft.com/office/powerpoint/2010/main" val="679141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9"/>
            <a:ext cx="7886700" cy="2852737"/>
          </a:xfrm>
        </p:spPr>
        <p:txBody>
          <a:bodyPr anchor="b"/>
          <a:lstStyle>
            <a:lvl1pPr>
              <a:defRPr sz="4500"/>
            </a:lvl1pPr>
          </a:lstStyle>
          <a:p>
            <a:r>
              <a:rPr lang="el-GR"/>
              <a:t>Στυλ κύριου τίτλου</a:t>
            </a:r>
          </a:p>
        </p:txBody>
      </p:sp>
      <p:sp>
        <p:nvSpPr>
          <p:cNvPr id="3" name="Θέση κειμένου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pPr>
              <a:defRPr/>
            </a:pPr>
            <a:fld id="{64737E10-B1FA-4806-8B2A-6A5486AD972B}" type="datetimeFigureOut">
              <a:rPr lang="el-GR" smtClean="0"/>
              <a:pPr>
                <a:defRPr/>
              </a:pPr>
              <a:t>19/6/2023</a:t>
            </a:fld>
            <a:endParaRPr lang="el-GR"/>
          </a:p>
        </p:txBody>
      </p:sp>
      <p:sp>
        <p:nvSpPr>
          <p:cNvPr id="5" name="Θέση υποσέλιδου 4"/>
          <p:cNvSpPr>
            <a:spLocks noGrp="1"/>
          </p:cNvSpPr>
          <p:nvPr>
            <p:ph type="ftr" sz="quarter" idx="11"/>
          </p:nvPr>
        </p:nvSpPr>
        <p:spPr/>
        <p:txBody>
          <a:bodyPr/>
          <a:lstStyle/>
          <a:p>
            <a:pPr>
              <a:defRPr/>
            </a:pPr>
            <a:endParaRPr lang="el-GR"/>
          </a:p>
        </p:txBody>
      </p:sp>
      <p:sp>
        <p:nvSpPr>
          <p:cNvPr id="6" name="Θέση αριθμού διαφάνειας 5"/>
          <p:cNvSpPr>
            <a:spLocks noGrp="1"/>
          </p:cNvSpPr>
          <p:nvPr>
            <p:ph type="sldNum" sz="quarter" idx="12"/>
          </p:nvPr>
        </p:nvSpPr>
        <p:spPr/>
        <p:txBody>
          <a:bodyPr/>
          <a:lstStyle/>
          <a:p>
            <a:pPr>
              <a:defRPr/>
            </a:pPr>
            <a:fld id="{5B0AC443-3D8A-4EB3-ABC6-0EA06315B990}" type="slidenum">
              <a:rPr lang="el-GR" altLang="el-GR" smtClean="0"/>
              <a:pPr>
                <a:defRPr/>
              </a:pPr>
              <a:t>‹#›</a:t>
            </a:fld>
            <a:endParaRPr lang="el-GR" altLang="el-GR"/>
          </a:p>
        </p:txBody>
      </p:sp>
    </p:spTree>
    <p:extLst>
      <p:ext uri="{BB962C8B-B14F-4D97-AF65-F5344CB8AC3E}">
        <p14:creationId xmlns:p14="http://schemas.microsoft.com/office/powerpoint/2010/main" val="3772576476"/>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28650" y="1825625"/>
            <a:ext cx="38862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29150" y="1825625"/>
            <a:ext cx="38862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pPr>
              <a:defRPr/>
            </a:pPr>
            <a:fld id="{AAA0B8CE-FDF3-48A0-8D62-FA33B1FB631B}" type="datetimeFigureOut">
              <a:rPr lang="el-GR" smtClean="0"/>
              <a:pPr>
                <a:defRPr/>
              </a:pPr>
              <a:t>19/6/2023</a:t>
            </a:fld>
            <a:endParaRPr lang="el-GR"/>
          </a:p>
        </p:txBody>
      </p:sp>
      <p:sp>
        <p:nvSpPr>
          <p:cNvPr id="6" name="Θέση υποσέλιδου 5"/>
          <p:cNvSpPr>
            <a:spLocks noGrp="1"/>
          </p:cNvSpPr>
          <p:nvPr>
            <p:ph type="ftr" sz="quarter" idx="11"/>
          </p:nvPr>
        </p:nvSpPr>
        <p:spPr/>
        <p:txBody>
          <a:bodyPr/>
          <a:lstStyle/>
          <a:p>
            <a:pPr>
              <a:defRPr/>
            </a:pPr>
            <a:endParaRPr lang="el-GR"/>
          </a:p>
        </p:txBody>
      </p:sp>
      <p:sp>
        <p:nvSpPr>
          <p:cNvPr id="7" name="Θέση αριθμού διαφάνειας 6"/>
          <p:cNvSpPr>
            <a:spLocks noGrp="1"/>
          </p:cNvSpPr>
          <p:nvPr>
            <p:ph type="sldNum" sz="quarter" idx="12"/>
          </p:nvPr>
        </p:nvSpPr>
        <p:spPr/>
        <p:txBody>
          <a:bodyPr/>
          <a:lstStyle/>
          <a:p>
            <a:pPr>
              <a:defRPr/>
            </a:pPr>
            <a:fld id="{AE7B03EE-AADA-47B7-90FD-A5F51FADFA8B}" type="slidenum">
              <a:rPr lang="el-GR" altLang="el-GR" smtClean="0"/>
              <a:pPr>
                <a:defRPr/>
              </a:pPr>
              <a:t>‹#›</a:t>
            </a:fld>
            <a:endParaRPr lang="el-GR" altLang="el-GR"/>
          </a:p>
        </p:txBody>
      </p:sp>
    </p:spTree>
    <p:extLst>
      <p:ext uri="{BB962C8B-B14F-4D97-AF65-F5344CB8AC3E}">
        <p14:creationId xmlns:p14="http://schemas.microsoft.com/office/powerpoint/2010/main" val="95529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365126"/>
            <a:ext cx="7886700" cy="1325563"/>
          </a:xfrm>
        </p:spPr>
        <p:txBody>
          <a:bodyPr/>
          <a:lstStyle/>
          <a:p>
            <a:r>
              <a:rPr lang="el-GR"/>
              <a:t>Στυλ κύριου τίτλου</a:t>
            </a:r>
          </a:p>
        </p:txBody>
      </p:sp>
      <p:sp>
        <p:nvSpPr>
          <p:cNvPr id="3" name="Θέση κειμένου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629842" y="2505075"/>
            <a:ext cx="3868340"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4629150" y="2505075"/>
            <a:ext cx="3887391"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pPr>
              <a:defRPr/>
            </a:pPr>
            <a:fld id="{6905FB04-6F10-4D02-8CA9-32626140D146}" type="datetimeFigureOut">
              <a:rPr lang="el-GR" smtClean="0"/>
              <a:pPr>
                <a:defRPr/>
              </a:pPr>
              <a:t>19/6/2023</a:t>
            </a:fld>
            <a:endParaRPr lang="el-GR"/>
          </a:p>
        </p:txBody>
      </p:sp>
      <p:sp>
        <p:nvSpPr>
          <p:cNvPr id="8" name="Θέση υποσέλιδου 7"/>
          <p:cNvSpPr>
            <a:spLocks noGrp="1"/>
          </p:cNvSpPr>
          <p:nvPr>
            <p:ph type="ftr" sz="quarter" idx="11"/>
          </p:nvPr>
        </p:nvSpPr>
        <p:spPr/>
        <p:txBody>
          <a:bodyPr/>
          <a:lstStyle/>
          <a:p>
            <a:pPr>
              <a:defRPr/>
            </a:pPr>
            <a:endParaRPr lang="el-GR"/>
          </a:p>
        </p:txBody>
      </p:sp>
      <p:sp>
        <p:nvSpPr>
          <p:cNvPr id="9" name="Θέση αριθμού διαφάνειας 8"/>
          <p:cNvSpPr>
            <a:spLocks noGrp="1"/>
          </p:cNvSpPr>
          <p:nvPr>
            <p:ph type="sldNum" sz="quarter" idx="12"/>
          </p:nvPr>
        </p:nvSpPr>
        <p:spPr/>
        <p:txBody>
          <a:bodyPr/>
          <a:lstStyle/>
          <a:p>
            <a:pPr>
              <a:defRPr/>
            </a:pPr>
            <a:fld id="{C01775FE-A692-404B-BBF4-F6F68EFF5DA8}" type="slidenum">
              <a:rPr lang="el-GR" altLang="el-GR" smtClean="0"/>
              <a:pPr>
                <a:defRPr/>
              </a:pPr>
              <a:t>‹#›</a:t>
            </a:fld>
            <a:endParaRPr lang="el-GR" altLang="el-GR"/>
          </a:p>
        </p:txBody>
      </p:sp>
    </p:spTree>
    <p:extLst>
      <p:ext uri="{BB962C8B-B14F-4D97-AF65-F5344CB8AC3E}">
        <p14:creationId xmlns:p14="http://schemas.microsoft.com/office/powerpoint/2010/main" val="117508416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pPr>
              <a:defRPr/>
            </a:pPr>
            <a:fld id="{B2B75EFB-D63D-4602-ADF5-EF076B7D7703}" type="datetimeFigureOut">
              <a:rPr lang="el-GR" smtClean="0"/>
              <a:pPr>
                <a:defRPr/>
              </a:pPr>
              <a:t>19/6/2023</a:t>
            </a:fld>
            <a:endParaRPr lang="el-GR"/>
          </a:p>
        </p:txBody>
      </p:sp>
      <p:sp>
        <p:nvSpPr>
          <p:cNvPr id="4" name="Θέση υποσέλιδου 3"/>
          <p:cNvSpPr>
            <a:spLocks noGrp="1"/>
          </p:cNvSpPr>
          <p:nvPr>
            <p:ph type="ftr" sz="quarter" idx="11"/>
          </p:nvPr>
        </p:nvSpPr>
        <p:spPr/>
        <p:txBody>
          <a:bodyPr/>
          <a:lstStyle/>
          <a:p>
            <a:pPr>
              <a:defRPr/>
            </a:pPr>
            <a:endParaRPr lang="el-GR"/>
          </a:p>
        </p:txBody>
      </p:sp>
      <p:sp>
        <p:nvSpPr>
          <p:cNvPr id="5" name="Θέση αριθμού διαφάνειας 4"/>
          <p:cNvSpPr>
            <a:spLocks noGrp="1"/>
          </p:cNvSpPr>
          <p:nvPr>
            <p:ph type="sldNum" sz="quarter" idx="12"/>
          </p:nvPr>
        </p:nvSpPr>
        <p:spPr/>
        <p:txBody>
          <a:bodyPr/>
          <a:lstStyle/>
          <a:p>
            <a:pPr>
              <a:defRPr/>
            </a:pPr>
            <a:fld id="{485601EB-75A2-48B1-9D8C-953480732A4A}" type="slidenum">
              <a:rPr lang="el-GR" altLang="el-GR" smtClean="0"/>
              <a:pPr>
                <a:defRPr/>
              </a:pPr>
              <a:t>‹#›</a:t>
            </a:fld>
            <a:endParaRPr lang="el-GR" altLang="el-GR"/>
          </a:p>
        </p:txBody>
      </p:sp>
    </p:spTree>
    <p:extLst>
      <p:ext uri="{BB962C8B-B14F-4D97-AF65-F5344CB8AC3E}">
        <p14:creationId xmlns:p14="http://schemas.microsoft.com/office/powerpoint/2010/main" val="384281765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a:defRPr/>
            </a:pPr>
            <a:fld id="{377E6D65-3547-4D4F-87BF-1D8F668CE546}" type="datetimeFigureOut">
              <a:rPr lang="el-GR" smtClean="0"/>
              <a:pPr>
                <a:defRPr/>
              </a:pPr>
              <a:t>19/6/2023</a:t>
            </a:fld>
            <a:endParaRPr lang="el-GR"/>
          </a:p>
        </p:txBody>
      </p:sp>
      <p:sp>
        <p:nvSpPr>
          <p:cNvPr id="3" name="Θέση υποσέλιδου 2"/>
          <p:cNvSpPr>
            <a:spLocks noGrp="1"/>
          </p:cNvSpPr>
          <p:nvPr>
            <p:ph type="ftr" sz="quarter" idx="11"/>
          </p:nvPr>
        </p:nvSpPr>
        <p:spPr/>
        <p:txBody>
          <a:bodyPr/>
          <a:lstStyle/>
          <a:p>
            <a:pPr>
              <a:defRPr/>
            </a:pPr>
            <a:endParaRPr lang="el-GR"/>
          </a:p>
        </p:txBody>
      </p:sp>
      <p:sp>
        <p:nvSpPr>
          <p:cNvPr id="4" name="Θέση αριθμού διαφάνειας 3"/>
          <p:cNvSpPr>
            <a:spLocks noGrp="1"/>
          </p:cNvSpPr>
          <p:nvPr>
            <p:ph type="sldNum" sz="quarter" idx="12"/>
          </p:nvPr>
        </p:nvSpPr>
        <p:spPr/>
        <p:txBody>
          <a:bodyPr/>
          <a:lstStyle/>
          <a:p>
            <a:pPr>
              <a:defRPr/>
            </a:pPr>
            <a:fld id="{002FB7E8-A9C8-4EEE-B920-56579ECA5350}" type="slidenum">
              <a:rPr lang="el-GR" altLang="el-GR" smtClean="0"/>
              <a:pPr>
                <a:defRPr/>
              </a:pPr>
              <a:t>‹#›</a:t>
            </a:fld>
            <a:endParaRPr lang="el-GR" altLang="el-GR"/>
          </a:p>
        </p:txBody>
      </p:sp>
    </p:spTree>
    <p:extLst>
      <p:ext uri="{BB962C8B-B14F-4D97-AF65-F5344CB8AC3E}">
        <p14:creationId xmlns:p14="http://schemas.microsoft.com/office/powerpoint/2010/main" val="134831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457200"/>
            <a:ext cx="2949178" cy="1600200"/>
          </a:xfrm>
        </p:spPr>
        <p:txBody>
          <a:bodyPr anchor="b"/>
          <a:lstStyle>
            <a:lvl1pPr>
              <a:defRPr sz="2400"/>
            </a:lvl1pPr>
          </a:lstStyle>
          <a:p>
            <a:r>
              <a:rPr lang="el-GR"/>
              <a:t>Στυλ κύριου τίτλου</a:t>
            </a:r>
          </a:p>
        </p:txBody>
      </p:sp>
      <p:sp>
        <p:nvSpPr>
          <p:cNvPr id="3" name="Θέση περιεχομένου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pPr>
              <a:defRPr/>
            </a:pPr>
            <a:fld id="{048401EF-25F1-4022-8950-BF3C4E8CE109}" type="datetimeFigureOut">
              <a:rPr lang="el-GR" smtClean="0"/>
              <a:pPr>
                <a:defRPr/>
              </a:pPr>
              <a:t>19/6/2023</a:t>
            </a:fld>
            <a:endParaRPr lang="el-GR"/>
          </a:p>
        </p:txBody>
      </p:sp>
      <p:sp>
        <p:nvSpPr>
          <p:cNvPr id="6" name="Θέση υποσέλιδου 5"/>
          <p:cNvSpPr>
            <a:spLocks noGrp="1"/>
          </p:cNvSpPr>
          <p:nvPr>
            <p:ph type="ftr" sz="quarter" idx="11"/>
          </p:nvPr>
        </p:nvSpPr>
        <p:spPr/>
        <p:txBody>
          <a:bodyPr/>
          <a:lstStyle/>
          <a:p>
            <a:pPr>
              <a:defRPr/>
            </a:pPr>
            <a:endParaRPr lang="el-GR"/>
          </a:p>
        </p:txBody>
      </p:sp>
      <p:sp>
        <p:nvSpPr>
          <p:cNvPr id="7" name="Θέση αριθμού διαφάνειας 6"/>
          <p:cNvSpPr>
            <a:spLocks noGrp="1"/>
          </p:cNvSpPr>
          <p:nvPr>
            <p:ph type="sldNum" sz="quarter" idx="12"/>
          </p:nvPr>
        </p:nvSpPr>
        <p:spPr/>
        <p:txBody>
          <a:bodyPr/>
          <a:lstStyle/>
          <a:p>
            <a:pPr>
              <a:defRPr/>
            </a:pPr>
            <a:fld id="{98C76661-AFAB-48CF-B64C-0ABDB2C38FD0}" type="slidenum">
              <a:rPr lang="el-GR" altLang="el-GR" smtClean="0"/>
              <a:pPr>
                <a:defRPr/>
              </a:pPr>
              <a:t>‹#›</a:t>
            </a:fld>
            <a:endParaRPr lang="el-GR" altLang="el-GR"/>
          </a:p>
        </p:txBody>
      </p:sp>
    </p:spTree>
    <p:extLst>
      <p:ext uri="{BB962C8B-B14F-4D97-AF65-F5344CB8AC3E}">
        <p14:creationId xmlns:p14="http://schemas.microsoft.com/office/powerpoint/2010/main" val="273124330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457200"/>
            <a:ext cx="2949178" cy="1600200"/>
          </a:xfrm>
        </p:spPr>
        <p:txBody>
          <a:bodyPr anchor="b"/>
          <a:lstStyle>
            <a:lvl1pPr>
              <a:defRPr sz="2400"/>
            </a:lvl1pPr>
          </a:lstStyle>
          <a:p>
            <a:r>
              <a:rPr lang="el-GR"/>
              <a:t>Στυλ κύριου τίτλου</a:t>
            </a:r>
          </a:p>
        </p:txBody>
      </p:sp>
      <p:sp>
        <p:nvSpPr>
          <p:cNvPr id="3" name="Θέση εικόνας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pPr>
              <a:defRPr/>
            </a:pPr>
            <a:fld id="{A25E7B81-F517-4AC5-A20F-19CF25100CAC}" type="datetimeFigureOut">
              <a:rPr lang="el-GR" smtClean="0"/>
              <a:pPr>
                <a:defRPr/>
              </a:pPr>
              <a:t>19/6/2023</a:t>
            </a:fld>
            <a:endParaRPr lang="el-GR"/>
          </a:p>
        </p:txBody>
      </p:sp>
      <p:sp>
        <p:nvSpPr>
          <p:cNvPr id="6" name="Θέση υποσέλιδου 5"/>
          <p:cNvSpPr>
            <a:spLocks noGrp="1"/>
          </p:cNvSpPr>
          <p:nvPr>
            <p:ph type="ftr" sz="quarter" idx="11"/>
          </p:nvPr>
        </p:nvSpPr>
        <p:spPr/>
        <p:txBody>
          <a:bodyPr/>
          <a:lstStyle/>
          <a:p>
            <a:pPr>
              <a:defRPr/>
            </a:pPr>
            <a:endParaRPr lang="el-GR"/>
          </a:p>
        </p:txBody>
      </p:sp>
      <p:sp>
        <p:nvSpPr>
          <p:cNvPr id="7" name="Θέση αριθμού διαφάνειας 6"/>
          <p:cNvSpPr>
            <a:spLocks noGrp="1"/>
          </p:cNvSpPr>
          <p:nvPr>
            <p:ph type="sldNum" sz="quarter" idx="12"/>
          </p:nvPr>
        </p:nvSpPr>
        <p:spPr/>
        <p:txBody>
          <a:bodyPr/>
          <a:lstStyle/>
          <a:p>
            <a:pPr>
              <a:defRPr/>
            </a:pPr>
            <a:fld id="{9732C044-4AFA-439C-AD38-9E7E4EACEB4E}" type="slidenum">
              <a:rPr lang="el-GR" altLang="el-GR" smtClean="0"/>
              <a:pPr>
                <a:defRPr/>
              </a:pPr>
              <a:t>‹#›</a:t>
            </a:fld>
            <a:endParaRPr lang="el-GR" altLang="el-GR"/>
          </a:p>
        </p:txBody>
      </p:sp>
    </p:spTree>
    <p:extLst>
      <p:ext uri="{BB962C8B-B14F-4D97-AF65-F5344CB8AC3E}">
        <p14:creationId xmlns:p14="http://schemas.microsoft.com/office/powerpoint/2010/main" val="13900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25E7B81-F517-4AC5-A20F-19CF25100CAC}" type="datetimeFigureOut">
              <a:rPr lang="el-GR" smtClean="0"/>
              <a:pPr>
                <a:defRPr/>
              </a:pPr>
              <a:t>19/6/2023</a:t>
            </a:fld>
            <a:endParaRPr lang="el-GR"/>
          </a:p>
        </p:txBody>
      </p:sp>
      <p:sp>
        <p:nvSpPr>
          <p:cNvPr id="5" name="Θέση υποσέλιδου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l-GR"/>
          </a:p>
        </p:txBody>
      </p:sp>
      <p:sp>
        <p:nvSpPr>
          <p:cNvPr id="6" name="Θέση αριθμού διαφάνειας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732C044-4AFA-439C-AD38-9E7E4EACEB4E}" type="slidenum">
              <a:rPr lang="el-GR" altLang="el-GR" smtClean="0"/>
              <a:pPr>
                <a:defRPr/>
              </a:pPr>
              <a:t>‹#›</a:t>
            </a:fld>
            <a:endParaRPr lang="el-GR" altLang="el-GR"/>
          </a:p>
        </p:txBody>
      </p:sp>
    </p:spTree>
    <p:extLst>
      <p:ext uri="{BB962C8B-B14F-4D97-AF65-F5344CB8AC3E}">
        <p14:creationId xmlns:p14="http://schemas.microsoft.com/office/powerpoint/2010/main" val="2687233732"/>
      </p:ext>
    </p:extLst>
  </p:cSld>
  <p:clrMap bg1="lt1" tx1="dk1" bg2="lt2" tx2="dk2" accent1="accent1" accent2="accent2" accent3="accent3" accent4="accent4" accent5="accent5" accent6="accent6" hlink="hlink" folHlink="folHlink"/>
  <p:sldLayoutIdLst>
    <p:sldLayoutId id="2147484305" r:id="rId1"/>
    <p:sldLayoutId id="2147484306" r:id="rId2"/>
    <p:sldLayoutId id="2147484307" r:id="rId3"/>
    <p:sldLayoutId id="2147484308" r:id="rId4"/>
    <p:sldLayoutId id="2147484309" r:id="rId5"/>
    <p:sldLayoutId id="2147484310" r:id="rId6"/>
    <p:sldLayoutId id="2147484311" r:id="rId7"/>
    <p:sldLayoutId id="2147484312" r:id="rId8"/>
    <p:sldLayoutId id="2147484313" r:id="rId9"/>
    <p:sldLayoutId id="2147484314" r:id="rId10"/>
    <p:sldLayoutId id="2147484315" r:id="rId11"/>
  </p:sldLayoutIdLst>
  <p:transition spd="slow">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288" y="476250"/>
            <a:ext cx="8748712" cy="3095625"/>
          </a:xfrm>
        </p:spPr>
        <p:txBody>
          <a:bodyPr>
            <a:normAutofit/>
          </a:bodyPr>
          <a:lstStyle/>
          <a:p>
            <a:pPr algn="l"/>
            <a:r>
              <a:rPr lang="el-GR" altLang="el-GR" sz="3200" dirty="0">
                <a:cs typeface="Trebuchet MS" panose="020B0603020202020204" pitchFamily="34" charset="0"/>
              </a:rPr>
              <a:t>Παρουσίαση του ΕΠ «Στερεά Ελλάδα» 2014-2020</a:t>
            </a:r>
            <a:br>
              <a:rPr lang="el-GR" altLang="el-GR" sz="4900" dirty="0">
                <a:cs typeface="Trebuchet MS" panose="020B0603020202020204" pitchFamily="34" charset="0"/>
              </a:rPr>
            </a:br>
            <a:br>
              <a:rPr lang="en-US" altLang="el-GR" sz="4900" dirty="0">
                <a:cs typeface="Trebuchet MS" panose="020B0603020202020204" pitchFamily="34" charset="0"/>
              </a:rPr>
            </a:br>
            <a:r>
              <a:rPr lang="el-GR" altLang="el-GR" sz="2900" dirty="0">
                <a:cs typeface="Trebuchet MS" panose="020B0603020202020204" pitchFamily="34" charset="0"/>
              </a:rPr>
              <a:t>7</a:t>
            </a:r>
            <a:r>
              <a:rPr lang="el-GR" altLang="el-GR" sz="2900" baseline="30000" dirty="0">
                <a:cs typeface="Trebuchet MS" panose="020B0603020202020204" pitchFamily="34" charset="0"/>
              </a:rPr>
              <a:t>η</a:t>
            </a:r>
            <a:r>
              <a:rPr lang="el-GR" altLang="el-GR" sz="2900" dirty="0">
                <a:cs typeface="Trebuchet MS" panose="020B0603020202020204" pitchFamily="34" charset="0"/>
              </a:rPr>
              <a:t> Επιτροπή Παρακολούθησης </a:t>
            </a:r>
            <a:br>
              <a:rPr lang="el-GR" altLang="el-GR" sz="2900" dirty="0">
                <a:cs typeface="Trebuchet MS" panose="020B0603020202020204" pitchFamily="34" charset="0"/>
              </a:rPr>
            </a:br>
            <a:r>
              <a:rPr lang="el-GR" altLang="el-GR" sz="2900" dirty="0">
                <a:cs typeface="Trebuchet MS" panose="020B0603020202020204" pitchFamily="34" charset="0"/>
              </a:rPr>
              <a:t>19/06/2023</a:t>
            </a:r>
          </a:p>
        </p:txBody>
      </p:sp>
      <p:sp>
        <p:nvSpPr>
          <p:cNvPr id="5123" name="2 - Υπότιτλος"/>
          <p:cNvSpPr>
            <a:spLocks noGrp="1"/>
          </p:cNvSpPr>
          <p:nvPr>
            <p:ph type="subTitle" idx="1"/>
          </p:nvPr>
        </p:nvSpPr>
        <p:spPr>
          <a:xfrm>
            <a:off x="323850" y="3933825"/>
            <a:ext cx="5400675" cy="935038"/>
          </a:xfrm>
        </p:spPr>
        <p:txBody>
          <a:bodyPr>
            <a:normAutofit/>
          </a:bodyPr>
          <a:lstStyle/>
          <a:p>
            <a:pPr marL="63500" algn="l" fontAlgn="auto">
              <a:buFont typeface="Wingdings 2" charset="2"/>
              <a:buNone/>
              <a:defRPr/>
            </a:pPr>
            <a:r>
              <a:rPr lang="el-GR" altLang="el-GR" sz="2800" dirty="0"/>
              <a:t>Η Πορεία υλοποίησης του ΕΠ</a:t>
            </a:r>
          </a:p>
        </p:txBody>
      </p:sp>
      <p:pic>
        <p:nvPicPr>
          <p:cNvPr id="15364" name="Εικόνα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5373688"/>
            <a:ext cx="65341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68313" y="981075"/>
            <a:ext cx="8229600" cy="674688"/>
          </a:xfrm>
        </p:spPr>
        <p:txBody>
          <a:bodyPr>
            <a:normAutofit fontScale="90000"/>
          </a:bodyPr>
          <a:lstStyle/>
          <a:p>
            <a:r>
              <a:rPr lang="el-GR" altLang="el-GR" sz="2800">
                <a:cs typeface="Trebuchet MS" panose="020B0603020202020204" pitchFamily="34" charset="0"/>
              </a:rPr>
              <a:t>Η υλοποίηση του ΕΠ Στερεά Ελλάδα 2014-2020 σε αριθμούς (5/6)</a:t>
            </a:r>
            <a:endParaRPr lang="el-GR" altLang="el-GR" sz="2400">
              <a:solidFill>
                <a:schemeClr val="tx1"/>
              </a:solidFill>
              <a:cs typeface="Trebuchet MS" panose="020B0603020202020204" pitchFamily="34" charset="0"/>
            </a:endParaRPr>
          </a:p>
        </p:txBody>
      </p:sp>
      <p:sp>
        <p:nvSpPr>
          <p:cNvPr id="5" name="4 - TextBox"/>
          <p:cNvSpPr txBox="1"/>
          <p:nvPr/>
        </p:nvSpPr>
        <p:spPr>
          <a:xfrm>
            <a:off x="190500" y="2276475"/>
            <a:ext cx="8785225" cy="392415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Χρηματοδοτείται η δράση εξειδικευμένης εκπαιδευτικής υποστήριξης για την ένταξη μαθητών με αναπηρία ή/και ειδικές εκπαιδευτικές ανάγκες. Η παρέμβαση έχει υλοποιηθεί σε 186 σχολεία και έχουν επωφεληθεί 194 μαθητές.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στο σύνολό τους οι 10 Δομές Παροχής Βασικών Αγαθών (ΔΠΒΑ) των μεγάλων Δήμων (κοινωνικά παντοπωλεία, φαρμακεία, παροχή συσσιτίων), με ωφελούμενους 11.776 άτομα.</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Ιδρύθηκαν και λειτουργούν Κέντρα Κοινότητας (ΚΚ) και στους 25 Δήμους της Περιφέρειας, με ωφελούμενους 50.308 άτομα.</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Ιδρύθηκαν και λειτουργούν 5 Τοπικές Μονάδες Υγείας (ΤΟΜΥ) από τις οποίες έχουν επωφεληθεί 2.492 άτομα.</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Ενισχύθηκαν με επικουρικό -  ιατρικό, νοσηλευτικό και βοηθητικό προσωπικό (συνολικά 292 άτομα) όλες οι δομές πρωτοβάθμιας και δευτεροβάθμιας υγείας της Περιφέρειας (32 δομές) για την αντιμετώπιση των συνεπειών της πανδημίας COVID19.</a:t>
            </a:r>
          </a:p>
          <a:p>
            <a:pPr marL="285750" indent="-285750" algn="just">
              <a:spcBef>
                <a:spcPts val="600"/>
              </a:spcBef>
              <a:buFont typeface="Wingdings" panose="05000000000000000000" pitchFamily="2" charset="2"/>
              <a:buChar char="q"/>
              <a:defRPr/>
            </a:pPr>
            <a:r>
              <a:rPr lang="el-GR" sz="1600" dirty="0">
                <a:solidFill>
                  <a:schemeClr val="tx1"/>
                </a:solidFill>
              </a:rPr>
              <a:t>Χρηματοδοτείται η δράση ανάπτυξης δικτύου υπηρεσιών δημόσιας υγείας σε χώρους διαμονής Προσφύγων  Μεταναστών, με στόχο την κάλυψη 4 οργανωμένων δομών.</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anim calcmode="lin" valueType="num">
                                      <p:cBhvr>
                                        <p:cTn id="8" dur="1500" fill="hold"/>
                                        <p:tgtEl>
                                          <p:spTgt spid="5"/>
                                        </p:tgtEl>
                                        <p:attrNameLst>
                                          <p:attrName>ppt_x</p:attrName>
                                        </p:attrNameLst>
                                      </p:cBhvr>
                                      <p:tavLst>
                                        <p:tav tm="0">
                                          <p:val>
                                            <p:strVal val="#ppt_x"/>
                                          </p:val>
                                        </p:tav>
                                        <p:tav tm="100000">
                                          <p:val>
                                            <p:strVal val="#ppt_x"/>
                                          </p:val>
                                        </p:tav>
                                      </p:tavLst>
                                    </p:anim>
                                    <p:anim calcmode="lin" valueType="num">
                                      <p:cBhvr>
                                        <p:cTn id="9" dur="1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68313" y="981075"/>
            <a:ext cx="8229600" cy="674688"/>
          </a:xfrm>
        </p:spPr>
        <p:txBody>
          <a:bodyPr>
            <a:normAutofit fontScale="90000"/>
          </a:bodyPr>
          <a:lstStyle/>
          <a:p>
            <a:r>
              <a:rPr lang="el-GR" altLang="el-GR" sz="2800" dirty="0">
                <a:cs typeface="Trebuchet MS" panose="020B0603020202020204" pitchFamily="34" charset="0"/>
              </a:rPr>
              <a:t>Η υλοποίηση του ΕΠ Στερεά Ελλάδα 2014-2020 σε αριθμούς (6/6)</a:t>
            </a:r>
            <a:endParaRPr lang="el-GR" altLang="el-GR" sz="2400" dirty="0">
              <a:solidFill>
                <a:schemeClr val="tx1"/>
              </a:solidFill>
              <a:cs typeface="Trebuchet MS" panose="020B0603020202020204" pitchFamily="34" charset="0"/>
            </a:endParaRPr>
          </a:p>
        </p:txBody>
      </p:sp>
      <p:sp>
        <p:nvSpPr>
          <p:cNvPr id="5" name="4 - TextBox"/>
          <p:cNvSpPr txBox="1"/>
          <p:nvPr/>
        </p:nvSpPr>
        <p:spPr>
          <a:xfrm>
            <a:off x="190500" y="2276475"/>
            <a:ext cx="8785225" cy="301621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2 Δομές παροχής υπηρεσιών φροντίδας ψυχικής υγείας με 312 ωφελούμενους.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2 Δομές παροχής υπηρεσιών σε εξαρτημένα άτομα με 212 ωφελούμενους.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όλες οι Δομές Υποστήριξης κακοποιημένων γυναικών που λειτουργούν στην Περιφέρεια (Λαμία, Χαλκίδα, Θήβα). Ο αριθμός των επωφελούμενων είναι 1.502 άτομα.</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3 δομές ημερήσιας φροντίδας ΑΜΕΑ (ΚΔΗΦ) με 50 ωφελούμενος.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2 Στέγες Υποστηριζόμενης Διαβίωσης δυναμικότητας 18 ατόμων.</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Λειτουργεί ένα Κέντρο Ημερήσιας Φροντίδας Ηλικιωμένων με 72 ωφελούμενος.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Ιδρύθηκε και λειτουργεί η  «ΓΕΦΥΡΑ». Αποτελεί πρότυπη δομή κοινωνικής παρέμβασης και υλοποιεί δράσεις για ΑΜΕΑ, σχολικά γεύματα, φοιτητικές υποτροφίες κ.α.. Οι ωφελούμενοι έως σήμερα είναι 12.211 άτομα.</a:t>
            </a:r>
          </a:p>
        </p:txBody>
      </p:sp>
    </p:spTree>
    <p:extLst>
      <p:ext uri="{BB962C8B-B14F-4D97-AF65-F5344CB8AC3E}">
        <p14:creationId xmlns:p14="http://schemas.microsoft.com/office/powerpoint/2010/main" val="5499293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anim calcmode="lin" valueType="num">
                                      <p:cBhvr>
                                        <p:cTn id="8" dur="1500" fill="hold"/>
                                        <p:tgtEl>
                                          <p:spTgt spid="5"/>
                                        </p:tgtEl>
                                        <p:attrNameLst>
                                          <p:attrName>ppt_x</p:attrName>
                                        </p:attrNameLst>
                                      </p:cBhvr>
                                      <p:tavLst>
                                        <p:tav tm="0">
                                          <p:val>
                                            <p:strVal val="#ppt_x"/>
                                          </p:val>
                                        </p:tav>
                                        <p:tav tm="100000">
                                          <p:val>
                                            <p:strVal val="#ppt_x"/>
                                          </p:val>
                                        </p:tav>
                                      </p:tavLst>
                                    </p:anim>
                                    <p:anim calcmode="lin" valueType="num">
                                      <p:cBhvr>
                                        <p:cTn id="9" dur="1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539552" y="221692"/>
            <a:ext cx="8229600" cy="674688"/>
          </a:xfrm>
        </p:spPr>
        <p:txBody>
          <a:bodyPr>
            <a:normAutofit fontScale="90000"/>
          </a:bodyPr>
          <a:lstStyle/>
          <a:p>
            <a:r>
              <a:rPr lang="el-GR" altLang="el-GR" sz="2800" dirty="0">
                <a:cs typeface="Trebuchet MS" panose="020B0603020202020204" pitchFamily="34" charset="0"/>
              </a:rPr>
              <a:t>Προγραμματισμός ενεργειών – Προβλέψεις υλοποίησης</a:t>
            </a:r>
            <a:endParaRPr lang="el-GR" altLang="el-GR" sz="2400" dirty="0">
              <a:solidFill>
                <a:schemeClr val="tx1"/>
              </a:solidFill>
              <a:cs typeface="Trebuchet MS" panose="020B0603020202020204" pitchFamily="34" charset="0"/>
            </a:endParaRPr>
          </a:p>
        </p:txBody>
      </p:sp>
      <p:graphicFrame>
        <p:nvGraphicFramePr>
          <p:cNvPr id="3" name="Γράφημα 2">
            <a:extLst>
              <a:ext uri="{FF2B5EF4-FFF2-40B4-BE49-F238E27FC236}">
                <a16:creationId xmlns:a16="http://schemas.microsoft.com/office/drawing/2014/main" id="{00000000-0008-0000-0000-000003000000}"/>
              </a:ext>
            </a:extLst>
          </p:cNvPr>
          <p:cNvGraphicFramePr/>
          <p:nvPr>
            <p:extLst>
              <p:ext uri="{D42A27DB-BD31-4B8C-83A1-F6EECF244321}">
                <p14:modId xmlns:p14="http://schemas.microsoft.com/office/powerpoint/2010/main" val="666404965"/>
              </p:ext>
            </p:extLst>
          </p:nvPr>
        </p:nvGraphicFramePr>
        <p:xfrm>
          <a:off x="1511935" y="1203892"/>
          <a:ext cx="6120130" cy="3573780"/>
        </p:xfrm>
        <a:graphic>
          <a:graphicData uri="http://schemas.openxmlformats.org/drawingml/2006/chart">
            <c:chart xmlns:c="http://schemas.openxmlformats.org/drawingml/2006/chart" xmlns:r="http://schemas.openxmlformats.org/officeDocument/2006/relationships" r:id="rId2"/>
          </a:graphicData>
        </a:graphic>
      </p:graphicFrame>
      <p:sp>
        <p:nvSpPr>
          <p:cNvPr id="2" name="Στρογγυλεμένο ορθογώνιο 1"/>
          <p:cNvSpPr/>
          <p:nvPr/>
        </p:nvSpPr>
        <p:spPr>
          <a:xfrm>
            <a:off x="1043608" y="4509120"/>
            <a:ext cx="7582297" cy="2127188"/>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el-GR" sz="1200" dirty="0"/>
              <a:t>Μετά την αναθεώρηση του Προγράμματος, δαπάνες σημαντικού ύψους που έχουν ήδη πραγματοποιηθεί,  θα καταστούν άμεσα συγχρηματοδοτούμενες. Επομένως η πραγματική απορρόφηση είναι 160,37 εκ. € ή 83%.</a:t>
            </a:r>
          </a:p>
          <a:p>
            <a:pPr eaLnBrk="1" fontAlgn="auto" hangingPunct="1">
              <a:spcBef>
                <a:spcPts val="0"/>
              </a:spcBef>
              <a:spcAft>
                <a:spcPts val="0"/>
              </a:spcAft>
              <a:defRPr/>
            </a:pPr>
            <a:endParaRPr lang="el-GR" sz="1200" dirty="0"/>
          </a:p>
          <a:p>
            <a:pPr eaLnBrk="1" fontAlgn="auto" hangingPunct="1">
              <a:spcBef>
                <a:spcPts val="0"/>
              </a:spcBef>
              <a:spcAft>
                <a:spcPts val="0"/>
              </a:spcAft>
              <a:defRPr/>
            </a:pPr>
            <a:r>
              <a:rPr lang="el-GR" sz="1200" dirty="0"/>
              <a:t>Σχετικά με τις προβλέψεις μέχρι το τέλος του 2023:</a:t>
            </a:r>
          </a:p>
          <a:p>
            <a:pPr eaLnBrk="1" fontAlgn="auto" hangingPunct="1">
              <a:spcBef>
                <a:spcPts val="0"/>
              </a:spcBef>
              <a:spcAft>
                <a:spcPts val="0"/>
              </a:spcAft>
              <a:defRPr/>
            </a:pPr>
            <a:r>
              <a:rPr lang="el-GR" sz="1200" dirty="0"/>
              <a:t>Οι δαπάνες που θα συμμετέχουν στο κλείσιμο εκτιμάται ότι θα είναι 206,76 εκ. € ή 107,01%. </a:t>
            </a:r>
          </a:p>
          <a:p>
            <a:pPr eaLnBrk="1" fontAlgn="auto" hangingPunct="1">
              <a:spcBef>
                <a:spcPts val="0"/>
              </a:spcBef>
              <a:spcAft>
                <a:spcPts val="0"/>
              </a:spcAft>
              <a:defRPr/>
            </a:pPr>
            <a:r>
              <a:rPr lang="el-GR" sz="1200" dirty="0"/>
              <a:t>Στο ΕΤΠΑ προβλέπονται δαπάνες 138,05 εκ. € ή 106,44% των διαθέσιμων πόρων του Ταμείου.</a:t>
            </a:r>
          </a:p>
          <a:p>
            <a:r>
              <a:rPr lang="el-GR" sz="1200" dirty="0"/>
              <a:t>Στο Ε</a:t>
            </a:r>
            <a:r>
              <a:rPr lang="en-US" sz="1200" dirty="0"/>
              <a:t>KT</a:t>
            </a:r>
            <a:r>
              <a:rPr lang="el-GR" sz="1200" dirty="0"/>
              <a:t>, προβλέπονται δαπάνες 68,72 εκ. € ή 108,16% των διαθέσιμων πόρων του Ταμείου.</a:t>
            </a:r>
          </a:p>
          <a:p>
            <a:pPr eaLnBrk="1" fontAlgn="auto" hangingPunct="1">
              <a:spcBef>
                <a:spcPts val="0"/>
              </a:spcBef>
              <a:spcAft>
                <a:spcPts val="0"/>
              </a:spcAft>
              <a:defRPr/>
            </a:pPr>
            <a:endParaRPr lang="el-GR" sz="1200" dirty="0"/>
          </a:p>
          <a:p>
            <a:pPr>
              <a:defRPr/>
            </a:pPr>
            <a:r>
              <a:rPr lang="el-GR" sz="1200" dirty="0"/>
              <a:t>Οι συνολικές δαπάνες του Προγράμματος εκτιμάται ότι θα είναι 211,65 εκ. € ή 109,53%.</a:t>
            </a:r>
          </a:p>
          <a:p>
            <a:pPr eaLnBrk="1" fontAlgn="auto" hangingPunct="1">
              <a:spcBef>
                <a:spcPts val="0"/>
              </a:spcBef>
              <a:spcAft>
                <a:spcPts val="0"/>
              </a:spcAft>
              <a:defRPr/>
            </a:pPr>
            <a:r>
              <a:rPr lang="el-GR" sz="1200" dirty="0"/>
              <a:t>Έργα με συμβατικό αντικείμενο ύψους 34,67 εκ. € προγραμματίζεται να μεταφερθούν στο Πρόγραμμα «Στερεά Ελλάδα» 2021-2027.</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2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68313" y="981075"/>
            <a:ext cx="8229600" cy="674688"/>
          </a:xfrm>
        </p:spPr>
        <p:txBody>
          <a:bodyPr>
            <a:normAutofit fontScale="90000"/>
          </a:bodyPr>
          <a:lstStyle/>
          <a:p>
            <a:r>
              <a:rPr lang="el-GR" altLang="el-GR" sz="2800">
                <a:cs typeface="Trebuchet MS" panose="020B0603020202020204" pitchFamily="34" charset="0"/>
              </a:rPr>
              <a:t>Ενέργειες για τη συνέχιση της απρόσκοπτης υλοποίησης του Προγράμματος </a:t>
            </a:r>
            <a:endParaRPr lang="el-GR" altLang="el-GR" sz="2400">
              <a:solidFill>
                <a:schemeClr val="tx1"/>
              </a:solidFill>
              <a:cs typeface="Trebuchet MS" panose="020B0603020202020204" pitchFamily="34" charset="0"/>
            </a:endParaRPr>
          </a:p>
        </p:txBody>
      </p:sp>
      <p:sp>
        <p:nvSpPr>
          <p:cNvPr id="5" name="4 - TextBox"/>
          <p:cNvSpPr txBox="1"/>
          <p:nvPr/>
        </p:nvSpPr>
        <p:spPr>
          <a:xfrm>
            <a:off x="179387" y="2060848"/>
            <a:ext cx="8785225" cy="432426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eaLnBrk="1" fontAlgn="auto" hangingPunct="1">
              <a:spcBef>
                <a:spcPts val="600"/>
              </a:spcBef>
              <a:spcAft>
                <a:spcPts val="0"/>
              </a:spcAft>
              <a:defRPr/>
            </a:pPr>
            <a:r>
              <a:rPr lang="el-GR" sz="1500" dirty="0">
                <a:solidFill>
                  <a:schemeClr val="tx1"/>
                </a:solidFill>
              </a:rPr>
              <a:t>Η Διαχειριστική Αρχή:</a:t>
            </a:r>
          </a:p>
          <a:p>
            <a:pPr marL="285750" indent="-285750" algn="just">
              <a:spcBef>
                <a:spcPts val="600"/>
              </a:spcBef>
              <a:buClr>
                <a:srgbClr val="C00000"/>
              </a:buClr>
              <a:buFont typeface="Wingdings" panose="05000000000000000000" pitchFamily="2" charset="2"/>
              <a:buChar char="q"/>
              <a:defRPr/>
            </a:pPr>
            <a:r>
              <a:rPr lang="el-GR" sz="1500" dirty="0">
                <a:solidFill>
                  <a:schemeClr val="tx1"/>
                </a:solidFill>
              </a:rPr>
              <a:t>Παρακολουθεί στενά την υλοποίηση των έργων, βάσει σχεδίου δράσης δαπανών, λαμβάνοντας υπόψη και τη στοχοθεσία του Πλαισίου Επίδοσης, για να αποφεύγονται αποκλίσεις σε σχέση με τις οικονομικές προβλέψεις και τις προβλέψεις των δεικτών.</a:t>
            </a:r>
          </a:p>
          <a:p>
            <a:pPr marL="285750" indent="-285750" algn="just">
              <a:spcBef>
                <a:spcPts val="600"/>
              </a:spcBef>
              <a:buClr>
                <a:srgbClr val="C00000"/>
              </a:buClr>
              <a:buFont typeface="Wingdings" panose="05000000000000000000" pitchFamily="2" charset="2"/>
              <a:buChar char="q"/>
              <a:defRPr/>
            </a:pPr>
            <a:r>
              <a:rPr lang="el-GR" sz="1500" dirty="0">
                <a:solidFill>
                  <a:schemeClr val="tx1"/>
                </a:solidFill>
              </a:rPr>
              <a:t>Συνεργάζεται με τον Ενδιάμεσο Φορέα Διαχείρισης των δράσεων ενίσχυσης της επιχειρηματικότητας, με σκοπό να υπάρχει ομαλή ροή στον έλεγχο και την καταβολή της επιχορήγησης στις επιχειρήσεις και τα ολοκληρωθούν κατά το δυνατόν περισσότερα επενδυτικά σχέδια.</a:t>
            </a:r>
          </a:p>
          <a:p>
            <a:pPr marL="285750" indent="-285750" algn="just">
              <a:spcBef>
                <a:spcPts val="600"/>
              </a:spcBef>
              <a:buClr>
                <a:srgbClr val="C00000"/>
              </a:buClr>
              <a:buFont typeface="Wingdings" panose="05000000000000000000" pitchFamily="2" charset="2"/>
              <a:buChar char="q"/>
              <a:defRPr/>
            </a:pPr>
            <a:r>
              <a:rPr lang="el-GR" sz="1500" dirty="0">
                <a:solidFill>
                  <a:schemeClr val="tx1"/>
                </a:solidFill>
              </a:rPr>
              <a:t>Πραγματοποίησε τεχνικές συναντήσεις με την Ευρωπαϊκή Επιτροπή, τις Εθνικές Υπηρεσίες Διαχείρισης και Παρακολούθησης των Προγραμμάτων ΕΣΠΑ και τις Επιτελικές δομές προκειμένου να υπάρχει συντονισμός και ομαλή υλοποίηση των δράσεων του Προγράμματος.</a:t>
            </a:r>
          </a:p>
          <a:p>
            <a:pPr marL="285750" indent="-285750" algn="just">
              <a:spcBef>
                <a:spcPts val="600"/>
              </a:spcBef>
              <a:buClr>
                <a:srgbClr val="C00000"/>
              </a:buClr>
              <a:buFont typeface="Wingdings" panose="05000000000000000000" pitchFamily="2" charset="2"/>
              <a:buChar char="q"/>
              <a:defRPr/>
            </a:pPr>
            <a:r>
              <a:rPr lang="el-GR" sz="1500" dirty="0">
                <a:solidFill>
                  <a:schemeClr val="tx1"/>
                </a:solidFill>
              </a:rPr>
              <a:t>Τηρεί πιστά τα χρονοδιαγράμματα που θέτει το Σύστημα Διαχείρισης και Ελέγχου .</a:t>
            </a:r>
          </a:p>
          <a:p>
            <a:pPr marL="285750" indent="-285750" algn="just">
              <a:spcBef>
                <a:spcPts val="600"/>
              </a:spcBef>
              <a:buClr>
                <a:srgbClr val="C00000"/>
              </a:buClr>
              <a:buFont typeface="Wingdings" panose="05000000000000000000" pitchFamily="2" charset="2"/>
              <a:buChar char="q"/>
              <a:defRPr/>
            </a:pPr>
            <a:r>
              <a:rPr lang="el-GR" sz="1500" dirty="0">
                <a:solidFill>
                  <a:schemeClr val="tx1"/>
                </a:solidFill>
              </a:rPr>
              <a:t>Λειτουργεί ομάδα </a:t>
            </a:r>
            <a:r>
              <a:rPr lang="el-GR" sz="1500" dirty="0" err="1">
                <a:solidFill>
                  <a:schemeClr val="tx1"/>
                </a:solidFill>
              </a:rPr>
              <a:t>task</a:t>
            </a:r>
            <a:r>
              <a:rPr lang="el-GR" sz="1500" dirty="0">
                <a:solidFill>
                  <a:schemeClr val="tx1"/>
                </a:solidFill>
              </a:rPr>
              <a:t> </a:t>
            </a:r>
            <a:r>
              <a:rPr lang="el-GR" sz="1500" dirty="0" err="1">
                <a:solidFill>
                  <a:schemeClr val="tx1"/>
                </a:solidFill>
              </a:rPr>
              <a:t>force</a:t>
            </a:r>
            <a:r>
              <a:rPr lang="el-GR" sz="1500" dirty="0">
                <a:solidFill>
                  <a:schemeClr val="tx1"/>
                </a:solidFill>
              </a:rPr>
              <a:t> για την ενίσχυση και την υποστήριξη των δικαιούχων.</a:t>
            </a:r>
          </a:p>
          <a:p>
            <a:pPr marL="285750" indent="-285750" algn="just">
              <a:spcBef>
                <a:spcPts val="600"/>
              </a:spcBef>
              <a:buClr>
                <a:srgbClr val="C00000"/>
              </a:buClr>
              <a:buFont typeface="Wingdings" panose="05000000000000000000" pitchFamily="2" charset="2"/>
              <a:buChar char="q"/>
              <a:defRPr/>
            </a:pPr>
            <a:r>
              <a:rPr lang="el-GR" sz="1500" dirty="0">
                <a:solidFill>
                  <a:schemeClr val="tx1"/>
                </a:solidFill>
              </a:rPr>
              <a:t>Εξασφαλίζει τη συνδρομή εμπειρογνωμόνων κι άλλων εξωτερικών συνεργατών με σκοπό την αξιοποίηση της τεχνογνωσίας τους για την επιτάχυνση της υλοποίησης των ενταγμένων πράξεων και την εκπόνηση μελετών/ </a:t>
            </a:r>
            <a:r>
              <a:rPr lang="el-GR" sz="1500" dirty="0" err="1">
                <a:solidFill>
                  <a:schemeClr val="tx1"/>
                </a:solidFill>
              </a:rPr>
              <a:t>εμπειρογνωμοσυνών</a:t>
            </a:r>
            <a:r>
              <a:rPr lang="el-GR" sz="1500" dirty="0">
                <a:solidFill>
                  <a:schemeClr val="tx1"/>
                </a:solidFill>
              </a:rPr>
              <a:t> για την υποβοήθηση της ομαλής εξέλιξης του ΕΠ.</a:t>
            </a:r>
          </a:p>
          <a:p>
            <a:pPr marL="285750" indent="-285750" algn="just">
              <a:spcBef>
                <a:spcPts val="600"/>
              </a:spcBef>
              <a:buClr>
                <a:srgbClr val="C00000"/>
              </a:buClr>
              <a:buFont typeface="Wingdings" panose="05000000000000000000" pitchFamily="2" charset="2"/>
              <a:buChar char="q"/>
              <a:defRPr/>
            </a:pPr>
            <a:r>
              <a:rPr lang="el-GR" sz="1500" dirty="0">
                <a:solidFill>
                  <a:schemeClr val="tx1"/>
                </a:solidFill>
              </a:rPr>
              <a:t>Εξετάζει σενάρια για το κλείσιμο του </a:t>
            </a:r>
            <a:r>
              <a:rPr lang="el-GR" sz="1500">
                <a:solidFill>
                  <a:schemeClr val="tx1"/>
                </a:solidFill>
              </a:rPr>
              <a:t>Προγράμματος.</a:t>
            </a:r>
            <a:endParaRPr lang="el-GR" sz="1500" dirty="0">
              <a:solidFill>
                <a:schemeClr val="tx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anim calcmode="lin" valueType="num">
                                      <p:cBhvr>
                                        <p:cTn id="8" dur="1500" fill="hold"/>
                                        <p:tgtEl>
                                          <p:spTgt spid="5"/>
                                        </p:tgtEl>
                                        <p:attrNameLst>
                                          <p:attrName>ppt_x</p:attrName>
                                        </p:attrNameLst>
                                      </p:cBhvr>
                                      <p:tavLst>
                                        <p:tav tm="0">
                                          <p:val>
                                            <p:strVal val="#ppt_x"/>
                                          </p:val>
                                        </p:tav>
                                        <p:tav tm="100000">
                                          <p:val>
                                            <p:strVal val="#ppt_x"/>
                                          </p:val>
                                        </p:tav>
                                      </p:tavLst>
                                    </p:anim>
                                    <p:anim calcmode="lin" valueType="num">
                                      <p:cBhvr>
                                        <p:cTn id="9" dur="1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68313" y="981075"/>
            <a:ext cx="8229600" cy="674688"/>
          </a:xfrm>
        </p:spPr>
        <p:txBody>
          <a:bodyPr>
            <a:normAutofit/>
          </a:bodyPr>
          <a:lstStyle/>
          <a:p>
            <a:r>
              <a:rPr lang="el-GR" altLang="el-GR" sz="2500" dirty="0">
                <a:cs typeface="Trebuchet MS" panose="020B0603020202020204" pitchFamily="34" charset="0"/>
              </a:rPr>
              <a:t>Ενέργειες για το κλείσιμο του Προγράμματος</a:t>
            </a:r>
            <a:endParaRPr lang="el-GR" altLang="el-GR" sz="2500" dirty="0">
              <a:solidFill>
                <a:schemeClr val="tx1"/>
              </a:solidFill>
              <a:cs typeface="Trebuchet MS" panose="020B0603020202020204" pitchFamily="34" charset="0"/>
            </a:endParaRPr>
          </a:p>
        </p:txBody>
      </p:sp>
      <p:sp>
        <p:nvSpPr>
          <p:cNvPr id="5" name="4 - TextBox"/>
          <p:cNvSpPr txBox="1"/>
          <p:nvPr/>
        </p:nvSpPr>
        <p:spPr>
          <a:xfrm>
            <a:off x="190500" y="2276475"/>
            <a:ext cx="8785225" cy="397031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a:r>
              <a:rPr lang="el-GR" dirty="0"/>
              <a:t>Σύμφωνα με τον σχεδιασμό και ανάλογα με την πορεία υλοποίησης του ΕΠ, η Διαχειριστική Αρχή πραγματοποιεί προβολές του επικείμενου κλεισίματος του Προγράμματος και βρίσκεται στη διαδικασία προετοιμασίας μεταφοράς έργων στο οικείο Πρόγραμμα της νέας Προγραμματική Περίοδο 2021-2027. </a:t>
            </a:r>
          </a:p>
          <a:p>
            <a:pPr algn="just"/>
            <a:r>
              <a:rPr lang="el-GR" dirty="0"/>
              <a:t>Η μεταφορά θα γίνει με γνώμονα τα εξής:</a:t>
            </a:r>
          </a:p>
          <a:p>
            <a:pPr marL="285750" lvl="0" indent="-285750" algn="just">
              <a:buClr>
                <a:srgbClr val="C00000"/>
              </a:buClr>
              <a:buFont typeface="Arial" panose="020B0604020202020204" pitchFamily="34" charset="0"/>
              <a:buChar char="•"/>
            </a:pPr>
            <a:r>
              <a:rPr lang="el-GR" dirty="0"/>
              <a:t>Ασφαλές κλείσιμο ΕΠ Στερεά Ελλάδα 2014-2020, προκειμένου να αποφευχθεί κάθε ενδεχόμενο απώλειας κοινοτικών πόρων.</a:t>
            </a:r>
          </a:p>
          <a:p>
            <a:pPr marL="285750" lvl="0" indent="-285750" algn="just">
              <a:buClr>
                <a:srgbClr val="C00000"/>
              </a:buClr>
              <a:buFont typeface="Arial" panose="020B0604020202020204" pitchFamily="34" charset="0"/>
              <a:buChar char="•"/>
            </a:pPr>
            <a:r>
              <a:rPr lang="el-GR" dirty="0"/>
              <a:t>Επίτευξη τιμών στόχου δεικτών εκροής και αποτελεσμάτων και των στόχων του Πλαισίου Επίδοσης.</a:t>
            </a:r>
          </a:p>
          <a:p>
            <a:pPr marL="285750" lvl="0" indent="-285750" algn="just">
              <a:buClr>
                <a:srgbClr val="C00000"/>
              </a:buClr>
              <a:buFont typeface="Arial" panose="020B0604020202020204" pitchFamily="34" charset="0"/>
              <a:buChar char="•"/>
            </a:pPr>
            <a:r>
              <a:rPr lang="el-GR" dirty="0"/>
              <a:t>Έλεγχος επιλεξιμότητας και εκπλήρωσης των σχετικών προϋποθέσεων για τη μεταφορά έργων στο ΕΠ Στερεά Ελλάδα 2021-2027. </a:t>
            </a:r>
          </a:p>
          <a:p>
            <a:pPr marL="285750" lvl="0" indent="-285750" algn="just">
              <a:buClr>
                <a:srgbClr val="C00000"/>
              </a:buClr>
              <a:buFont typeface="Arial" panose="020B0604020202020204" pitchFamily="34" charset="0"/>
              <a:buChar char="•"/>
            </a:pPr>
            <a:r>
              <a:rPr lang="el-GR" dirty="0"/>
              <a:t>Συνέχιση των Στρατηγικών Βιώσιμης Αστικής Ανάπτυξης (ΒΑΑ) και Ολοκληρωμένων Χωρικών Επενδύσεων (ΟΧΕ), με στόχο την ολοκλήρωσή τους εντός της ΠΠ 2021-2027 και με τον τρόπο αυτό τη διασφάλιση του ολοκληρωμένου χαρακτήρα τους.</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anim calcmode="lin" valueType="num">
                                      <p:cBhvr>
                                        <p:cTn id="8" dur="1500" fill="hold"/>
                                        <p:tgtEl>
                                          <p:spTgt spid="5"/>
                                        </p:tgtEl>
                                        <p:attrNameLst>
                                          <p:attrName>ppt_x</p:attrName>
                                        </p:attrNameLst>
                                      </p:cBhvr>
                                      <p:tavLst>
                                        <p:tav tm="0">
                                          <p:val>
                                            <p:strVal val="#ppt_x"/>
                                          </p:val>
                                        </p:tav>
                                        <p:tav tm="100000">
                                          <p:val>
                                            <p:strVal val="#ppt_x"/>
                                          </p:val>
                                        </p:tav>
                                      </p:tavLst>
                                    </p:anim>
                                    <p:anim calcmode="lin" valueType="num">
                                      <p:cBhvr>
                                        <p:cTn id="9" dur="1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70B055-066D-E848-798C-1FD826C46BEA}"/>
              </a:ext>
            </a:extLst>
          </p:cNvPr>
          <p:cNvSpPr>
            <a:spLocks noGrp="1"/>
          </p:cNvSpPr>
          <p:nvPr>
            <p:ph type="title"/>
          </p:nvPr>
        </p:nvSpPr>
        <p:spPr/>
        <p:txBody>
          <a:bodyPr>
            <a:noAutofit/>
          </a:bodyPr>
          <a:lstStyle/>
          <a:p>
            <a:r>
              <a:rPr lang="el-GR" sz="2800" dirty="0"/>
              <a:t>Συνδρομή του ΕΠ Στερεά Ελλάδα 2014-2020 για την επιτυχή μετάβαση στο ΕΠ Στερεά Ελλάδα 2021-2027</a:t>
            </a:r>
          </a:p>
        </p:txBody>
      </p:sp>
      <p:sp>
        <p:nvSpPr>
          <p:cNvPr id="3" name="Θέση περιεχομένου 2">
            <a:extLst>
              <a:ext uri="{FF2B5EF4-FFF2-40B4-BE49-F238E27FC236}">
                <a16:creationId xmlns:a16="http://schemas.microsoft.com/office/drawing/2014/main" id="{E248F5F6-F37A-2F07-CF7A-D296AF5A1304}"/>
              </a:ext>
            </a:extLst>
          </p:cNvPr>
          <p:cNvSpPr>
            <a:spLocks noGrp="1"/>
          </p:cNvSpPr>
          <p:nvPr>
            <p:ph idx="1"/>
          </p:nvPr>
        </p:nvSpPr>
        <p:spPr/>
        <p:txBody>
          <a:bodyPr>
            <a:normAutofit/>
          </a:bodyPr>
          <a:lstStyle/>
          <a:p>
            <a:pPr marL="0" indent="0">
              <a:buNone/>
            </a:pPr>
            <a:r>
              <a:rPr lang="el-GR" sz="1600" i="1" dirty="0"/>
              <a:t>Κατάλογος ενεργοποιημένων δράσεων για την ωρίμανση έργων της με σκοπό την ένταξή τους στο Πρόγραμμα Στερεά Ελλάδα 2021-2027</a:t>
            </a:r>
          </a:p>
        </p:txBody>
      </p:sp>
      <p:graphicFrame>
        <p:nvGraphicFramePr>
          <p:cNvPr id="6" name="Πίνακας 5">
            <a:extLst>
              <a:ext uri="{FF2B5EF4-FFF2-40B4-BE49-F238E27FC236}">
                <a16:creationId xmlns:a16="http://schemas.microsoft.com/office/drawing/2014/main" id="{65245220-F534-1661-F885-65F1627FF897}"/>
              </a:ext>
            </a:extLst>
          </p:cNvPr>
          <p:cNvGraphicFramePr>
            <a:graphicFrameLocks noGrp="1"/>
          </p:cNvGraphicFramePr>
          <p:nvPr>
            <p:extLst>
              <p:ext uri="{D42A27DB-BD31-4B8C-83A1-F6EECF244321}">
                <p14:modId xmlns:p14="http://schemas.microsoft.com/office/powerpoint/2010/main" val="2973399966"/>
              </p:ext>
            </p:extLst>
          </p:nvPr>
        </p:nvGraphicFramePr>
        <p:xfrm>
          <a:off x="827584" y="2492896"/>
          <a:ext cx="7687765" cy="3096346"/>
        </p:xfrm>
        <a:graphic>
          <a:graphicData uri="http://schemas.openxmlformats.org/drawingml/2006/table">
            <a:tbl>
              <a:tblPr firstRow="1" firstCol="1" lastRow="1" bandRow="1">
                <a:tableStyleId>{5C22544A-7EE6-4342-B048-85BDC9FD1C3A}</a:tableStyleId>
              </a:tblPr>
              <a:tblGrid>
                <a:gridCol w="645198">
                  <a:extLst>
                    <a:ext uri="{9D8B030D-6E8A-4147-A177-3AD203B41FA5}">
                      <a16:colId xmlns:a16="http://schemas.microsoft.com/office/drawing/2014/main" val="2576437076"/>
                    </a:ext>
                  </a:extLst>
                </a:gridCol>
                <a:gridCol w="3088681">
                  <a:extLst>
                    <a:ext uri="{9D8B030D-6E8A-4147-A177-3AD203B41FA5}">
                      <a16:colId xmlns:a16="http://schemas.microsoft.com/office/drawing/2014/main" val="1140303757"/>
                    </a:ext>
                  </a:extLst>
                </a:gridCol>
                <a:gridCol w="1216280">
                  <a:extLst>
                    <a:ext uri="{9D8B030D-6E8A-4147-A177-3AD203B41FA5}">
                      <a16:colId xmlns:a16="http://schemas.microsoft.com/office/drawing/2014/main" val="3167986129"/>
                    </a:ext>
                  </a:extLst>
                </a:gridCol>
                <a:gridCol w="1217061">
                  <a:extLst>
                    <a:ext uri="{9D8B030D-6E8A-4147-A177-3AD203B41FA5}">
                      <a16:colId xmlns:a16="http://schemas.microsoft.com/office/drawing/2014/main" val="3094629854"/>
                    </a:ext>
                  </a:extLst>
                </a:gridCol>
                <a:gridCol w="1520545">
                  <a:extLst>
                    <a:ext uri="{9D8B030D-6E8A-4147-A177-3AD203B41FA5}">
                      <a16:colId xmlns:a16="http://schemas.microsoft.com/office/drawing/2014/main" val="3082270076"/>
                    </a:ext>
                  </a:extLst>
                </a:gridCol>
              </a:tblGrid>
              <a:tr h="387043">
                <a:tc>
                  <a:txBody>
                    <a:bodyPr/>
                    <a:lstStyle/>
                    <a:p>
                      <a:pPr indent="-45720" algn="ctr">
                        <a:lnSpc>
                          <a:spcPts val="1080"/>
                        </a:lnSpc>
                        <a:spcBef>
                          <a:spcPts val="600"/>
                        </a:spcBef>
                        <a:spcAft>
                          <a:spcPts val="0"/>
                        </a:spcAft>
                      </a:pPr>
                      <a:r>
                        <a:rPr lang="el-GR" sz="1200">
                          <a:effectLst/>
                        </a:rPr>
                        <a:t>ΑΠ</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just">
                        <a:lnSpc>
                          <a:spcPts val="1080"/>
                        </a:lnSpc>
                        <a:spcBef>
                          <a:spcPts val="600"/>
                        </a:spcBef>
                        <a:spcAft>
                          <a:spcPts val="0"/>
                        </a:spcAft>
                      </a:pPr>
                      <a:r>
                        <a:rPr lang="el-GR" sz="1200">
                          <a:effectLst/>
                        </a:rPr>
                        <a:t>Δράση</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Π/Υ πρόσκλησης</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Αριθμός μελετών</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Π/Υ ενταγμένων πράξεων</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extLst>
                  <a:ext uri="{0D108BD9-81ED-4DB2-BD59-A6C34878D82A}">
                    <a16:rowId xmlns:a16="http://schemas.microsoft.com/office/drawing/2014/main" val="1415223200"/>
                  </a:ext>
                </a:extLst>
              </a:tr>
              <a:tr h="580565">
                <a:tc>
                  <a:txBody>
                    <a:bodyPr/>
                    <a:lstStyle/>
                    <a:p>
                      <a:pPr indent="-45720" algn="ctr">
                        <a:lnSpc>
                          <a:spcPts val="1080"/>
                        </a:lnSpc>
                        <a:spcBef>
                          <a:spcPts val="600"/>
                        </a:spcBef>
                        <a:spcAft>
                          <a:spcPts val="0"/>
                        </a:spcAft>
                      </a:pPr>
                      <a:r>
                        <a:rPr lang="el-GR" sz="1200">
                          <a:effectLst/>
                        </a:rPr>
                        <a:t>04</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just">
                        <a:lnSpc>
                          <a:spcPts val="1080"/>
                        </a:lnSpc>
                        <a:spcBef>
                          <a:spcPts val="600"/>
                        </a:spcBef>
                        <a:spcAft>
                          <a:spcPts val="0"/>
                        </a:spcAft>
                      </a:pPr>
                      <a:r>
                        <a:rPr lang="el-GR" sz="1200" dirty="0">
                          <a:effectLst/>
                        </a:rPr>
                        <a:t>4γ1.5: Εκπόνηση μελετών ωρίμανσης έργων ενεργειακής αναβάθμισης κτιρίων του δημόσιου τομέα</a:t>
                      </a:r>
                      <a:endParaRPr lang="el-GR" sz="1800" dirty="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1.000.000</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9</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403.173,65</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extLst>
                  <a:ext uri="{0D108BD9-81ED-4DB2-BD59-A6C34878D82A}">
                    <a16:rowId xmlns:a16="http://schemas.microsoft.com/office/drawing/2014/main" val="1758104686"/>
                  </a:ext>
                </a:extLst>
              </a:tr>
              <a:tr h="580565">
                <a:tc>
                  <a:txBody>
                    <a:bodyPr/>
                    <a:lstStyle/>
                    <a:p>
                      <a:pPr indent="-45720" algn="ctr">
                        <a:lnSpc>
                          <a:spcPts val="1080"/>
                        </a:lnSpc>
                        <a:spcBef>
                          <a:spcPts val="600"/>
                        </a:spcBef>
                        <a:spcAft>
                          <a:spcPts val="0"/>
                        </a:spcAft>
                      </a:pPr>
                      <a:r>
                        <a:rPr lang="el-GR" sz="1200">
                          <a:effectLst/>
                        </a:rPr>
                        <a:t>05</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just">
                        <a:lnSpc>
                          <a:spcPts val="1080"/>
                        </a:lnSpc>
                        <a:spcBef>
                          <a:spcPts val="600"/>
                        </a:spcBef>
                        <a:spcAft>
                          <a:spcPts val="0"/>
                        </a:spcAft>
                      </a:pPr>
                      <a:r>
                        <a:rPr lang="el-GR" sz="1200" dirty="0">
                          <a:effectLst/>
                        </a:rPr>
                        <a:t>5α1.4: Εκπόνηση μελετών ωρίμανσης έργων προστασίας από φαινόμενα πλημμυρών σε αστικές και </a:t>
                      </a:r>
                      <a:r>
                        <a:rPr lang="el-GR" sz="1200" dirty="0" err="1">
                          <a:effectLst/>
                        </a:rPr>
                        <a:t>περιαστικές</a:t>
                      </a:r>
                      <a:r>
                        <a:rPr lang="el-GR" sz="1200" dirty="0">
                          <a:effectLst/>
                        </a:rPr>
                        <a:t> περιοχές</a:t>
                      </a:r>
                      <a:endParaRPr lang="el-GR" sz="1800" dirty="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2.000.000</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6</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1.376.555,82</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extLst>
                  <a:ext uri="{0D108BD9-81ED-4DB2-BD59-A6C34878D82A}">
                    <a16:rowId xmlns:a16="http://schemas.microsoft.com/office/drawing/2014/main" val="2804177130"/>
                  </a:ext>
                </a:extLst>
              </a:tr>
              <a:tr h="387043">
                <a:tc>
                  <a:txBody>
                    <a:bodyPr/>
                    <a:lstStyle/>
                    <a:p>
                      <a:pPr indent="-45720" algn="ctr">
                        <a:lnSpc>
                          <a:spcPts val="1080"/>
                        </a:lnSpc>
                        <a:spcBef>
                          <a:spcPts val="600"/>
                        </a:spcBef>
                        <a:spcAft>
                          <a:spcPts val="0"/>
                        </a:spcAft>
                      </a:pPr>
                      <a:r>
                        <a:rPr lang="el-GR" sz="1200">
                          <a:effectLst/>
                        </a:rPr>
                        <a:t>06</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just">
                        <a:lnSpc>
                          <a:spcPts val="1080"/>
                        </a:lnSpc>
                        <a:spcBef>
                          <a:spcPts val="600"/>
                        </a:spcBef>
                        <a:spcAft>
                          <a:spcPts val="0"/>
                        </a:spcAft>
                      </a:pPr>
                      <a:r>
                        <a:rPr lang="el-GR" sz="1200">
                          <a:effectLst/>
                        </a:rPr>
                        <a:t>6β1.2: Εκπόνηση μελετών ωρίμανσης έργων διαχείρισης πόσιμου νερού</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1.250.000</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14</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2.055.241,86</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extLst>
                  <a:ext uri="{0D108BD9-81ED-4DB2-BD59-A6C34878D82A}">
                    <a16:rowId xmlns:a16="http://schemas.microsoft.com/office/drawing/2014/main" val="3950989503"/>
                  </a:ext>
                </a:extLst>
              </a:tr>
              <a:tr h="387043">
                <a:tc>
                  <a:txBody>
                    <a:bodyPr/>
                    <a:lstStyle/>
                    <a:p>
                      <a:pPr indent="-45720" algn="ctr">
                        <a:lnSpc>
                          <a:spcPts val="1080"/>
                        </a:lnSpc>
                        <a:spcBef>
                          <a:spcPts val="600"/>
                        </a:spcBef>
                        <a:spcAft>
                          <a:spcPts val="0"/>
                        </a:spcAft>
                      </a:pPr>
                      <a:r>
                        <a:rPr lang="el-GR" sz="1200">
                          <a:effectLst/>
                        </a:rPr>
                        <a:t>06</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just">
                        <a:lnSpc>
                          <a:spcPts val="1080"/>
                        </a:lnSpc>
                        <a:spcBef>
                          <a:spcPts val="600"/>
                        </a:spcBef>
                        <a:spcAft>
                          <a:spcPts val="0"/>
                        </a:spcAft>
                      </a:pPr>
                      <a:r>
                        <a:rPr lang="el-GR" sz="1200" dirty="0">
                          <a:effectLst/>
                        </a:rPr>
                        <a:t>6γ1.8: Εκπόνηση μελετών ωρίμανσης έργων στον τομέα του πολιτισμού</a:t>
                      </a:r>
                      <a:endParaRPr lang="el-GR" sz="1800" dirty="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1.000.000</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23</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2.120.314,80</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extLst>
                  <a:ext uri="{0D108BD9-81ED-4DB2-BD59-A6C34878D82A}">
                    <a16:rowId xmlns:a16="http://schemas.microsoft.com/office/drawing/2014/main" val="3313300302"/>
                  </a:ext>
                </a:extLst>
              </a:tr>
              <a:tr h="580565">
                <a:tc>
                  <a:txBody>
                    <a:bodyPr/>
                    <a:lstStyle/>
                    <a:p>
                      <a:pPr indent="-45720" algn="ctr">
                        <a:lnSpc>
                          <a:spcPts val="1080"/>
                        </a:lnSpc>
                        <a:spcBef>
                          <a:spcPts val="600"/>
                        </a:spcBef>
                        <a:spcAft>
                          <a:spcPts val="0"/>
                        </a:spcAft>
                      </a:pPr>
                      <a:r>
                        <a:rPr lang="el-GR" sz="1200">
                          <a:effectLst/>
                        </a:rPr>
                        <a:t>07</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l">
                        <a:lnSpc>
                          <a:spcPts val="1080"/>
                        </a:lnSpc>
                        <a:spcBef>
                          <a:spcPts val="600"/>
                        </a:spcBef>
                        <a:spcAft>
                          <a:spcPts val="0"/>
                        </a:spcAft>
                      </a:pPr>
                      <a:r>
                        <a:rPr lang="el-GR" sz="1200">
                          <a:effectLst/>
                        </a:rPr>
                        <a:t>7β1.5: Εκπόνηση μελετών ωρίμανσης οδικών έργων αναβάθμισης/βελτίωσης υφιστάμενου περιφερειακού οδικού δικτύου </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2.500.000</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2</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2.455.000,00</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extLst>
                  <a:ext uri="{0D108BD9-81ED-4DB2-BD59-A6C34878D82A}">
                    <a16:rowId xmlns:a16="http://schemas.microsoft.com/office/drawing/2014/main" val="2422624084"/>
                  </a:ext>
                </a:extLst>
              </a:tr>
              <a:tr h="193522">
                <a:tc>
                  <a:txBody>
                    <a:bodyPr/>
                    <a:lstStyle/>
                    <a:p>
                      <a:pPr indent="-45720" algn="ctr">
                        <a:lnSpc>
                          <a:spcPts val="1080"/>
                        </a:lnSpc>
                        <a:spcBef>
                          <a:spcPts val="600"/>
                        </a:spcBef>
                        <a:spcAft>
                          <a:spcPts val="0"/>
                        </a:spcAft>
                      </a:pPr>
                      <a:r>
                        <a:rPr lang="el-GR" sz="1200">
                          <a:effectLst/>
                        </a:rPr>
                        <a:t> </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ΣΥΝΟΛΟ</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7.750.000</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a:effectLst/>
                        </a:rPr>
                        <a:t>54</a:t>
                      </a:r>
                      <a:endParaRPr lang="el-GR" sz="1800">
                        <a:effectLst/>
                        <a:latin typeface="Arial Unicode MS" panose="020B0604020202020204" pitchFamily="34" charset="-128"/>
                        <a:ea typeface="Arial Unicode MS" panose="020B0604020202020204" pitchFamily="34" charset="-128"/>
                      </a:endParaRPr>
                    </a:p>
                  </a:txBody>
                  <a:tcPr marL="68580" marR="68580" marT="0" marB="0" anchor="ctr"/>
                </a:tc>
                <a:tc>
                  <a:txBody>
                    <a:bodyPr/>
                    <a:lstStyle/>
                    <a:p>
                      <a:pPr indent="-45720" algn="ctr">
                        <a:lnSpc>
                          <a:spcPts val="1080"/>
                        </a:lnSpc>
                        <a:spcBef>
                          <a:spcPts val="600"/>
                        </a:spcBef>
                        <a:spcAft>
                          <a:spcPts val="0"/>
                        </a:spcAft>
                      </a:pPr>
                      <a:r>
                        <a:rPr lang="el-GR" sz="1200" dirty="0">
                          <a:effectLst/>
                        </a:rPr>
                        <a:t>8.410.286,13</a:t>
                      </a:r>
                      <a:endParaRPr lang="el-GR" sz="1800" dirty="0">
                        <a:effectLst/>
                        <a:latin typeface="Arial Unicode MS" panose="020B0604020202020204" pitchFamily="34" charset="-128"/>
                        <a:ea typeface="Arial Unicode MS" panose="020B0604020202020204" pitchFamily="34" charset="-128"/>
                      </a:endParaRPr>
                    </a:p>
                  </a:txBody>
                  <a:tcPr marL="68580" marR="68580" marT="0" marB="0" anchor="ctr"/>
                </a:tc>
                <a:extLst>
                  <a:ext uri="{0D108BD9-81ED-4DB2-BD59-A6C34878D82A}">
                    <a16:rowId xmlns:a16="http://schemas.microsoft.com/office/drawing/2014/main" val="3311679692"/>
                  </a:ext>
                </a:extLst>
              </a:tr>
            </a:tbl>
          </a:graphicData>
        </a:graphic>
      </p:graphicFrame>
    </p:spTree>
    <p:extLst>
      <p:ext uri="{BB962C8B-B14F-4D97-AF65-F5344CB8AC3E}">
        <p14:creationId xmlns:p14="http://schemas.microsoft.com/office/powerpoint/2010/main" val="339900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476250"/>
            <a:ext cx="8229600" cy="863600"/>
          </a:xfrm>
        </p:spPr>
        <p:txBody>
          <a:bodyPr>
            <a:normAutofit/>
          </a:bodyPr>
          <a:lstStyle/>
          <a:p>
            <a:r>
              <a:rPr lang="el-GR" altLang="el-GR" sz="3200" dirty="0">
                <a:solidFill>
                  <a:schemeClr val="tx1"/>
                </a:solidFill>
                <a:cs typeface="Trebuchet MS" panose="020B0603020202020204" pitchFamily="34" charset="0"/>
              </a:rPr>
              <a:t>Οι Πόροι του ΕΠ</a:t>
            </a:r>
          </a:p>
        </p:txBody>
      </p:sp>
      <p:sp>
        <p:nvSpPr>
          <p:cNvPr id="3" name="2 - Θέση περιεχομένου"/>
          <p:cNvSpPr>
            <a:spLocks noGrp="1"/>
          </p:cNvSpPr>
          <p:nvPr>
            <p:ph idx="1"/>
          </p:nvPr>
        </p:nvSpPr>
        <p:spPr>
          <a:xfrm>
            <a:off x="457200" y="1844824"/>
            <a:ext cx="8229600" cy="4297363"/>
          </a:xfrm>
        </p:spPr>
        <p:style>
          <a:lnRef idx="2">
            <a:schemeClr val="dk1"/>
          </a:lnRef>
          <a:fillRef idx="1">
            <a:schemeClr val="lt1"/>
          </a:fillRef>
          <a:effectRef idx="0">
            <a:schemeClr val="dk1"/>
          </a:effectRef>
          <a:fontRef idx="minor">
            <a:schemeClr val="dk1"/>
          </a:fontRef>
        </p:style>
        <p:txBody>
          <a:bodyPr>
            <a:noAutofit/>
          </a:bodyPr>
          <a:lstStyle/>
          <a:p>
            <a:pPr marL="7938" indent="-7938" algn="just" fontAlgn="auto">
              <a:lnSpc>
                <a:spcPct val="110000"/>
              </a:lnSpc>
              <a:spcAft>
                <a:spcPts val="0"/>
              </a:spcAft>
              <a:buClr>
                <a:schemeClr val="accent3"/>
              </a:buClr>
              <a:buFont typeface="Georgia"/>
              <a:buNone/>
              <a:defRPr/>
            </a:pPr>
            <a:r>
              <a:rPr lang="el-GR" sz="2400" dirty="0">
                <a:solidFill>
                  <a:schemeClr val="tx1"/>
                </a:solidFill>
              </a:rPr>
              <a:t>Το ΕΠ «Στερεά Ελλάδα» 2014 – 2020 λαμβάνει συγχρηματοδότηση σε ποσοστό 50% από το Ευρωπαϊκό Ταμείο Περιφερειακής Ανάπτυξης (ΕΤΠΑ) και το Ευρωπαϊκό Κοινωνικό Ταμείο (ΕΚΤ). </a:t>
            </a:r>
          </a:p>
          <a:p>
            <a:pPr marL="7938" indent="-7938" algn="just" fontAlgn="auto">
              <a:lnSpc>
                <a:spcPct val="110000"/>
              </a:lnSpc>
              <a:spcAft>
                <a:spcPts val="0"/>
              </a:spcAft>
              <a:buClr>
                <a:schemeClr val="accent3"/>
              </a:buClr>
              <a:buFont typeface="Wingdings 2" charset="2"/>
              <a:buNone/>
              <a:defRPr/>
            </a:pPr>
            <a:r>
              <a:rPr lang="el-GR" sz="2400" dirty="0">
                <a:solidFill>
                  <a:schemeClr val="tx1"/>
                </a:solidFill>
              </a:rPr>
              <a:t>Ο συνολικός του προϋπολογισμός του Προγράμματος ανέρχεται σε </a:t>
            </a:r>
            <a:r>
              <a:rPr lang="el-GR" sz="2400" b="1" dirty="0">
                <a:solidFill>
                  <a:schemeClr val="tx1"/>
                </a:solidFill>
              </a:rPr>
              <a:t>193.228.396 ευρώ δημόσια δαπάνη</a:t>
            </a:r>
            <a:r>
              <a:rPr lang="el-GR" sz="2400" dirty="0">
                <a:solidFill>
                  <a:schemeClr val="tx1"/>
                </a:solidFill>
              </a:rPr>
              <a:t>.</a:t>
            </a:r>
          </a:p>
          <a:p>
            <a:pPr marL="0" indent="0" algn="just" fontAlgn="auto">
              <a:lnSpc>
                <a:spcPct val="110000"/>
              </a:lnSpc>
              <a:spcAft>
                <a:spcPts val="0"/>
              </a:spcAft>
              <a:buClr>
                <a:schemeClr val="accent3"/>
              </a:buClr>
              <a:buFont typeface="Wingdings 2" charset="2"/>
              <a:buNone/>
              <a:defRPr/>
            </a:pPr>
            <a:r>
              <a:rPr lang="el-GR" sz="2400" dirty="0">
                <a:solidFill>
                  <a:schemeClr val="tx1"/>
                </a:solidFill>
              </a:rPr>
              <a:t>Το Πρόγραμμα προβλέπει τη χρηματοδότηση δράσεων του ΕΚΤ με το ποσό των </a:t>
            </a:r>
            <a:r>
              <a:rPr lang="el-GR" sz="2400" b="1" dirty="0">
                <a:solidFill>
                  <a:schemeClr val="tx1"/>
                </a:solidFill>
              </a:rPr>
              <a:t>63.534.488 ευρώ </a:t>
            </a:r>
            <a:r>
              <a:rPr lang="el-GR" sz="2400" dirty="0">
                <a:solidFill>
                  <a:schemeClr val="tx1"/>
                </a:solidFill>
              </a:rPr>
              <a:t>και δράσεων του ΕΤΠΑ με το ποσό των </a:t>
            </a:r>
            <a:r>
              <a:rPr lang="el-GR" sz="2400" b="1" dirty="0">
                <a:solidFill>
                  <a:schemeClr val="tx1"/>
                </a:solidFill>
              </a:rPr>
              <a:t>129.693.908 ευρώ</a:t>
            </a:r>
            <a:r>
              <a:rPr lang="el-GR" sz="2400" dirty="0">
                <a:solidFill>
                  <a:schemeClr val="tx1"/>
                </a:solidFill>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anim calcmode="lin" valueType="num">
                                      <p:cBhvr>
                                        <p:cTn id="8" dur="1250" fill="hold"/>
                                        <p:tgtEl>
                                          <p:spTgt spid="3">
                                            <p:bg/>
                                          </p:spTgt>
                                        </p:tgtEl>
                                        <p:attrNameLst>
                                          <p:attrName>ppt_x</p:attrName>
                                        </p:attrNameLst>
                                      </p:cBhvr>
                                      <p:tavLst>
                                        <p:tav tm="0">
                                          <p:val>
                                            <p:strVal val="#ppt_x"/>
                                          </p:val>
                                        </p:tav>
                                        <p:tav tm="100000">
                                          <p:val>
                                            <p:strVal val="#ppt_x"/>
                                          </p:val>
                                        </p:tav>
                                      </p:tavLst>
                                    </p:anim>
                                    <p:anim calcmode="lin" valueType="num">
                                      <p:cBhvr>
                                        <p:cTn id="9" dur="125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5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anim calcmode="lin" valueType="num">
                                      <p:cBhvr>
                                        <p:cTn id="13"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25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anim calcmode="lin" valueType="num">
                                      <p:cBhvr>
                                        <p:cTn id="18"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25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50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anim calcmode="lin" valueType="num">
                                      <p:cBhvr>
                                        <p:cTn id="23"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Εικόνα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276475"/>
            <a:ext cx="7759700"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1 - Ελλειψοειδής επεξήγηση"/>
          <p:cNvSpPr/>
          <p:nvPr/>
        </p:nvSpPr>
        <p:spPr>
          <a:xfrm>
            <a:off x="5076056" y="1988840"/>
            <a:ext cx="3888432" cy="2808312"/>
          </a:xfrm>
          <a:prstGeom prst="wedgeEllipseCallout">
            <a:avLst>
              <a:gd name="adj1" fmla="val -22997"/>
              <a:gd name="adj2" fmla="val 57010"/>
            </a:avLst>
          </a:prstGeom>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eaLnBrk="1" fontAlgn="auto" hangingPunct="1">
              <a:spcBef>
                <a:spcPts val="0"/>
              </a:spcBef>
              <a:spcAft>
                <a:spcPts val="0"/>
              </a:spcAft>
              <a:defRPr/>
            </a:pPr>
            <a:r>
              <a:rPr lang="el-GR" sz="1400" dirty="0">
                <a:ln w="0"/>
                <a:solidFill>
                  <a:schemeClr val="tx1"/>
                </a:solidFill>
              </a:rPr>
              <a:t>Η μεγαλύτερη συγκέντρωση  παρουσιάζεται στον  ΑΠ10 (προώθηση της κοινωνικής ένταξης και καταπολέμηση της φτώχειας – ΕΚΤ) και ακολουθούν οι ΑΠ3 (Βελτίωση της ανταγωνιστικότητας των ΜΜΕ)  και ΑΠ9 (προώθηση της κοινωνικής ένταξης και καταπολέμηση της φτώχειας – ΕΤΠΑ)</a:t>
            </a:r>
            <a:r>
              <a:rPr lang="en-US" sz="1400" dirty="0">
                <a:ln w="0"/>
                <a:solidFill>
                  <a:schemeClr val="tx1"/>
                </a:solidFill>
              </a:rPr>
              <a:t>.</a:t>
            </a:r>
            <a:endParaRPr lang="el-GR" sz="1400" dirty="0">
              <a:ln w="0"/>
              <a:solidFill>
                <a:schemeClr val="tx1"/>
              </a:solidFill>
            </a:endParaRPr>
          </a:p>
        </p:txBody>
      </p:sp>
      <p:sp>
        <p:nvSpPr>
          <p:cNvPr id="6" name="1 - Τίτλος"/>
          <p:cNvSpPr>
            <a:spLocks noGrp="1"/>
          </p:cNvSpPr>
          <p:nvPr>
            <p:ph type="title"/>
          </p:nvPr>
        </p:nvSpPr>
        <p:spPr>
          <a:xfrm>
            <a:off x="468313" y="692150"/>
            <a:ext cx="8229600" cy="863600"/>
          </a:xfrm>
        </p:spPr>
        <p:txBody>
          <a:bodyPr/>
          <a:lstStyle/>
          <a:p>
            <a:r>
              <a:rPr lang="el-GR" altLang="el-GR" sz="2800" dirty="0">
                <a:solidFill>
                  <a:schemeClr val="tx1"/>
                </a:solidFill>
                <a:cs typeface="Trebuchet MS" panose="020B0603020202020204" pitchFamily="34" charset="0"/>
              </a:rPr>
              <a:t>Η κατανομή των πόρων του Προγράμματος ανά Άξονα Προτεραιότητας (ΑΠ)</a:t>
            </a:r>
          </a:p>
        </p:txBody>
      </p:sp>
      <p:sp>
        <p:nvSpPr>
          <p:cNvPr id="5" name="Ορθογώνιο 4"/>
          <p:cNvSpPr/>
          <p:nvPr/>
        </p:nvSpPr>
        <p:spPr>
          <a:xfrm>
            <a:off x="6588125" y="6597650"/>
            <a:ext cx="1782763" cy="193675"/>
          </a:xfrm>
          <a:prstGeom prst="rect">
            <a:avLst/>
          </a:prstGeom>
          <a:ln>
            <a:noFill/>
          </a:ln>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r>
              <a:rPr lang="el-GR" sz="1100" b="1" dirty="0"/>
              <a:t>Εκατομμύρια </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title"/>
          </p:nvPr>
        </p:nvSpPr>
        <p:spPr>
          <a:xfrm>
            <a:off x="457200" y="657225"/>
            <a:ext cx="8229600" cy="647700"/>
          </a:xfrm>
        </p:spPr>
        <p:txBody>
          <a:bodyPr>
            <a:normAutofit fontScale="90000"/>
          </a:bodyPr>
          <a:lstStyle/>
          <a:p>
            <a:br>
              <a:rPr lang="el-GR" altLang="el-GR" sz="2800" dirty="0">
                <a:cs typeface="Trebuchet MS" panose="020B0603020202020204" pitchFamily="34" charset="0"/>
              </a:rPr>
            </a:br>
            <a:r>
              <a:rPr lang="el-GR" altLang="el-GR" sz="2800" dirty="0">
                <a:cs typeface="Trebuchet MS" panose="020B0603020202020204" pitchFamily="34" charset="0"/>
              </a:rPr>
              <a:t>Απολογισμός υλοποίησης έως 08.06.2023</a:t>
            </a:r>
          </a:p>
        </p:txBody>
      </p:sp>
      <p:graphicFrame>
        <p:nvGraphicFramePr>
          <p:cNvPr id="2" name="Γράφημα 1">
            <a:extLst>
              <a:ext uri="{FF2B5EF4-FFF2-40B4-BE49-F238E27FC236}">
                <a16:creationId xmlns:a16="http://schemas.microsoft.com/office/drawing/2014/main" id="{68C2DAEF-653F-139E-EDCD-F1D02B7DBFE6}"/>
              </a:ext>
            </a:extLst>
          </p:cNvPr>
          <p:cNvGraphicFramePr/>
          <p:nvPr>
            <p:extLst>
              <p:ext uri="{D42A27DB-BD31-4B8C-83A1-F6EECF244321}">
                <p14:modId xmlns:p14="http://schemas.microsoft.com/office/powerpoint/2010/main" val="4270893778"/>
              </p:ext>
            </p:extLst>
          </p:nvPr>
        </p:nvGraphicFramePr>
        <p:xfrm>
          <a:off x="611560" y="1634172"/>
          <a:ext cx="7704855" cy="4963180"/>
        </p:xfrm>
        <a:graphic>
          <a:graphicData uri="http://schemas.openxmlformats.org/drawingml/2006/chart">
            <c:chart xmlns:c="http://schemas.openxmlformats.org/drawingml/2006/chart" xmlns:r="http://schemas.openxmlformats.org/officeDocument/2006/relationships" r:id="rId2"/>
          </a:graphicData>
        </a:graphic>
      </p:graphicFrame>
      <p:sp>
        <p:nvSpPr>
          <p:cNvPr id="5" name="1 - Ελλειψοειδής επεξήγηση"/>
          <p:cNvSpPr/>
          <p:nvPr/>
        </p:nvSpPr>
        <p:spPr>
          <a:xfrm>
            <a:off x="5076056" y="981075"/>
            <a:ext cx="3960440" cy="2448272"/>
          </a:xfrm>
          <a:prstGeom prst="wedgeEllipseCallout">
            <a:avLst>
              <a:gd name="adj1" fmla="val -48636"/>
              <a:gd name="adj2" fmla="val 37688"/>
            </a:avLst>
          </a:prstGeom>
          <a:ln/>
        </p:spPr>
        <p:style>
          <a:lnRef idx="1">
            <a:schemeClr val="accent1"/>
          </a:lnRef>
          <a:fillRef idx="2">
            <a:schemeClr val="accent1"/>
          </a:fillRef>
          <a:effectRef idx="1">
            <a:schemeClr val="accent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1450" indent="-171450" eaLnBrk="1" fontAlgn="auto" hangingPunct="1">
              <a:spcBef>
                <a:spcPts val="0"/>
              </a:spcBef>
              <a:spcAft>
                <a:spcPts val="0"/>
              </a:spcAft>
              <a:buFont typeface="Arial" panose="020B0604020202020204" pitchFamily="34" charset="0"/>
              <a:buChar char="•"/>
              <a:defRPr/>
            </a:pPr>
            <a:r>
              <a:rPr lang="el-GR" sz="1200" dirty="0">
                <a:ln w="0"/>
                <a:solidFill>
                  <a:schemeClr val="tx1"/>
                </a:solidFill>
              </a:rPr>
              <a:t>Έχουν ενταχθεί 1.619 έργα συνολικού προϋπολογισμού 282,58 εκ. € (146,24% του ΕΠ). </a:t>
            </a:r>
          </a:p>
          <a:p>
            <a:pPr marL="171450" indent="-171450" eaLnBrk="1" fontAlgn="auto" hangingPunct="1">
              <a:spcBef>
                <a:spcPts val="0"/>
              </a:spcBef>
              <a:spcAft>
                <a:spcPts val="0"/>
              </a:spcAft>
              <a:buFont typeface="Arial" panose="020B0604020202020204" pitchFamily="34" charset="0"/>
              <a:buChar char="•"/>
              <a:defRPr/>
            </a:pPr>
            <a:r>
              <a:rPr lang="el-GR" sz="1200" dirty="0">
                <a:ln w="0"/>
                <a:solidFill>
                  <a:schemeClr val="tx1"/>
                </a:solidFill>
              </a:rPr>
              <a:t>Οι νομικές δεσμεύσεις των έργων φθάνουν στο 119% του Π/Υ του ΕΠ.</a:t>
            </a:r>
          </a:p>
          <a:p>
            <a:pPr marL="171450" indent="-171450" eaLnBrk="1" fontAlgn="auto" hangingPunct="1">
              <a:spcBef>
                <a:spcPts val="0"/>
              </a:spcBef>
              <a:spcAft>
                <a:spcPts val="0"/>
              </a:spcAft>
              <a:buFont typeface="Arial" panose="020B0604020202020204" pitchFamily="34" charset="0"/>
              <a:buChar char="•"/>
              <a:defRPr/>
            </a:pPr>
            <a:r>
              <a:rPr lang="el-GR" sz="1200" dirty="0">
                <a:ln w="0"/>
                <a:solidFill>
                  <a:schemeClr val="tx1"/>
                </a:solidFill>
              </a:rPr>
              <a:t>Οι δηλωθείσες δαπάνες είναι 163,48 εκ. €, ήτοι 84,6% του Προγράμματος.</a:t>
            </a:r>
          </a:p>
          <a:p>
            <a:pPr marL="171450" indent="-171450" eaLnBrk="1" fontAlgn="auto" hangingPunct="1">
              <a:spcBef>
                <a:spcPts val="0"/>
              </a:spcBef>
              <a:spcAft>
                <a:spcPts val="0"/>
              </a:spcAft>
              <a:buFont typeface="Arial" panose="020B0604020202020204" pitchFamily="34" charset="0"/>
              <a:buChar char="•"/>
              <a:defRPr/>
            </a:pPr>
            <a:r>
              <a:rPr lang="el-GR" sz="1200" dirty="0">
                <a:ln w="0"/>
                <a:solidFill>
                  <a:schemeClr val="tx1"/>
                </a:solidFill>
              </a:rPr>
              <a:t>Οι συγχρηματοδοτούμενες δαπάνες είναι 155,35 εκ. € (80,40%)</a:t>
            </a:r>
          </a:p>
        </p:txBody>
      </p:sp>
      <p:sp>
        <p:nvSpPr>
          <p:cNvPr id="4" name="Ορθογώνιο 3">
            <a:extLst>
              <a:ext uri="{FF2B5EF4-FFF2-40B4-BE49-F238E27FC236}">
                <a16:creationId xmlns:a16="http://schemas.microsoft.com/office/drawing/2014/main" id="{0F0CD205-F16C-640D-23D9-DCABBB5EC252}"/>
              </a:ext>
            </a:extLst>
          </p:cNvPr>
          <p:cNvSpPr/>
          <p:nvPr/>
        </p:nvSpPr>
        <p:spPr>
          <a:xfrm>
            <a:off x="5004049" y="5013176"/>
            <a:ext cx="3528391" cy="1296144"/>
          </a:xfrm>
          <a:prstGeom prst="rect">
            <a:avLst/>
          </a:prstGeom>
        </p:spPr>
        <p:style>
          <a:lnRef idx="2">
            <a:schemeClr val="dk1">
              <a:shade val="15000"/>
            </a:schemeClr>
          </a:lnRef>
          <a:fillRef idx="1">
            <a:schemeClr val="dk1"/>
          </a:fillRef>
          <a:effectRef idx="0">
            <a:schemeClr val="dk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l-GR" sz="1200" dirty="0"/>
              <a:t>Μετά την τελική αναθεώρηση του Προγράμματος, δαπάνες σημαντικού ύψους που έχουν ήδη πραγματοποιηθεί,  θα καταστούν άμεσα συγχρηματοδοτούμενες. Επομένως η πραγματική απορρόφηση (08/06) είναι 16</a:t>
            </a:r>
            <a:r>
              <a:rPr lang="en-US" sz="1200" dirty="0"/>
              <a:t>3,48</a:t>
            </a:r>
            <a:r>
              <a:rPr lang="el-GR" sz="1200" dirty="0"/>
              <a:t> εκ. € (+6,6 εκ. € στον ΑΠ9 και +0,72 εκ. € στον ΑΠ11) ή </a:t>
            </a:r>
            <a:r>
              <a:rPr lang="el-GR" sz="1200" b="1" u="sng" dirty="0"/>
              <a:t>8</a:t>
            </a:r>
            <a:r>
              <a:rPr lang="en-US" sz="1200" b="1" u="sng" dirty="0"/>
              <a:t>4.6</a:t>
            </a:r>
            <a:r>
              <a:rPr lang="el-GR" sz="1200" b="1" u="sng" dirty="0"/>
              <a:t>%</a:t>
            </a:r>
            <a:r>
              <a:rPr lang="el-GR" sz="1200" dirty="0"/>
              <a:t>.</a:t>
            </a:r>
          </a:p>
          <a:p>
            <a:endParaRPr lang="el-GR" sz="12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1500"/>
                                        <p:tgtEl>
                                          <p:spTgt spid="5"/>
                                        </p:tgtEl>
                                      </p:cBhvr>
                                    </p:animEffect>
                                  </p:childTnLst>
                                </p:cTn>
                              </p:par>
                            </p:childTnLst>
                          </p:cTn>
                        </p:par>
                        <p:par>
                          <p:cTn id="8" fill="hold">
                            <p:stCondLst>
                              <p:cond delay="2500"/>
                            </p:stCondLst>
                            <p:childTnLst>
                              <p:par>
                                <p:cTn id="9" presetID="10" presetClass="entr" presetSubtype="0" fill="hold" grpId="0" nodeType="afterEffect">
                                  <p:stCondLst>
                                    <p:cond delay="400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AC7E55-07DC-3FBA-9A99-2436BFCCA529}"/>
              </a:ext>
            </a:extLst>
          </p:cNvPr>
          <p:cNvSpPr>
            <a:spLocks noGrp="1"/>
          </p:cNvSpPr>
          <p:nvPr>
            <p:ph type="title"/>
          </p:nvPr>
        </p:nvSpPr>
        <p:spPr>
          <a:xfrm>
            <a:off x="628650" y="241148"/>
            <a:ext cx="7886700" cy="399578"/>
          </a:xfrm>
        </p:spPr>
        <p:txBody>
          <a:bodyPr>
            <a:normAutofit fontScale="90000"/>
          </a:bodyPr>
          <a:lstStyle/>
          <a:p>
            <a:r>
              <a:rPr lang="el-GR" altLang="el-GR" sz="2500" dirty="0">
                <a:cs typeface="Trebuchet MS" panose="020B0603020202020204" pitchFamily="34" charset="0"/>
              </a:rPr>
              <a:t>Η πορεία υλοποίησης του Προγράμματος διαχρονικά</a:t>
            </a:r>
            <a:endParaRPr lang="el-GR" sz="2500" dirty="0"/>
          </a:p>
        </p:txBody>
      </p:sp>
      <p:graphicFrame>
        <p:nvGraphicFramePr>
          <p:cNvPr id="5" name="Γράφημα 4">
            <a:extLst>
              <a:ext uri="{FF2B5EF4-FFF2-40B4-BE49-F238E27FC236}">
                <a16:creationId xmlns:a16="http://schemas.microsoft.com/office/drawing/2014/main" id="{AA7B34D4-C948-A689-F393-E179E35D53CA}"/>
              </a:ext>
            </a:extLst>
          </p:cNvPr>
          <p:cNvGraphicFramePr/>
          <p:nvPr>
            <p:extLst>
              <p:ext uri="{D42A27DB-BD31-4B8C-83A1-F6EECF244321}">
                <p14:modId xmlns:p14="http://schemas.microsoft.com/office/powerpoint/2010/main" val="3445069751"/>
              </p:ext>
            </p:extLst>
          </p:nvPr>
        </p:nvGraphicFramePr>
        <p:xfrm>
          <a:off x="628650" y="1052736"/>
          <a:ext cx="4824536" cy="28565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Γράφημα 5">
            <a:extLst>
              <a:ext uri="{FF2B5EF4-FFF2-40B4-BE49-F238E27FC236}">
                <a16:creationId xmlns:a16="http://schemas.microsoft.com/office/drawing/2014/main" id="{7C83914C-D169-E4B1-BA0F-DF37611C3A77}"/>
              </a:ext>
            </a:extLst>
          </p:cNvPr>
          <p:cNvGraphicFramePr/>
          <p:nvPr>
            <p:extLst>
              <p:ext uri="{D42A27DB-BD31-4B8C-83A1-F6EECF244321}">
                <p14:modId xmlns:p14="http://schemas.microsoft.com/office/powerpoint/2010/main" val="3661812956"/>
              </p:ext>
            </p:extLst>
          </p:nvPr>
        </p:nvGraphicFramePr>
        <p:xfrm>
          <a:off x="3923928" y="3789040"/>
          <a:ext cx="4824536" cy="2880320"/>
        </p:xfrm>
        <a:graphic>
          <a:graphicData uri="http://schemas.openxmlformats.org/drawingml/2006/chart">
            <c:chart xmlns:c="http://schemas.openxmlformats.org/drawingml/2006/chart" xmlns:r="http://schemas.openxmlformats.org/officeDocument/2006/relationships" r:id="rId3"/>
          </a:graphicData>
        </a:graphic>
      </p:graphicFrame>
      <p:sp>
        <p:nvSpPr>
          <p:cNvPr id="7" name="Ορθογώνιο 6">
            <a:extLst>
              <a:ext uri="{FF2B5EF4-FFF2-40B4-BE49-F238E27FC236}">
                <a16:creationId xmlns:a16="http://schemas.microsoft.com/office/drawing/2014/main" id="{6D7E5430-6F77-7BFD-6FDB-C60AAA64C8D1}"/>
              </a:ext>
            </a:extLst>
          </p:cNvPr>
          <p:cNvSpPr/>
          <p:nvPr/>
        </p:nvSpPr>
        <p:spPr>
          <a:xfrm>
            <a:off x="5452166" y="1036982"/>
            <a:ext cx="3296298" cy="23920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l-GR" sz="1200" dirty="0">
                <a:latin typeface="Calibri" panose="020F0502020204030204" pitchFamily="34" charset="0"/>
                <a:ea typeface="Times New Roman" panose="02020603050405020304" pitchFamily="18" charset="0"/>
                <a:cs typeface="Times New Roman" panose="02020603050405020304" pitchFamily="18" charset="0"/>
              </a:rPr>
              <a:t>Η</a:t>
            </a:r>
            <a:r>
              <a:rPr lang="el-GR" sz="1200" dirty="0">
                <a:effectLst/>
                <a:latin typeface="Calibri" panose="020F0502020204030204" pitchFamily="34" charset="0"/>
                <a:ea typeface="Times New Roman" panose="02020603050405020304" pitchFamily="18" charset="0"/>
                <a:cs typeface="Times New Roman" panose="02020603050405020304" pitchFamily="18" charset="0"/>
              </a:rPr>
              <a:t> μεγαλύτερη αύξηση παρατηρήθηκε το 2017 (34,37%).</a:t>
            </a:r>
          </a:p>
          <a:p>
            <a:r>
              <a:rPr lang="el-GR" sz="1200" dirty="0">
                <a:effectLst/>
                <a:latin typeface="Calibri" panose="020F0502020204030204" pitchFamily="34" charset="0"/>
                <a:ea typeface="Times New Roman" panose="02020603050405020304" pitchFamily="18" charset="0"/>
                <a:cs typeface="Times New Roman" panose="02020603050405020304" pitchFamily="18" charset="0"/>
              </a:rPr>
              <a:t>Το πρώτο έτος ενεργοποίησης (2015), οι εντάξεις ήταν στο 1,59% του Προγράμματος. </a:t>
            </a:r>
          </a:p>
          <a:p>
            <a:r>
              <a:rPr lang="el-GR" sz="1200" dirty="0">
                <a:effectLst/>
                <a:latin typeface="Calibri" panose="020F0502020204030204" pitchFamily="34" charset="0"/>
                <a:ea typeface="Times New Roman" panose="02020603050405020304" pitchFamily="18" charset="0"/>
                <a:cs typeface="Times New Roman" panose="02020603050405020304" pitchFamily="18" charset="0"/>
              </a:rPr>
              <a:t>Κατά τα έτη 2016, 2018 και 2019 η ετήσια αύξηση ήταν σχετικά σταθερή 16-18%.</a:t>
            </a:r>
          </a:p>
          <a:p>
            <a:r>
              <a:rPr lang="el-GR" sz="1200" dirty="0">
                <a:latin typeface="Calibri" panose="020F0502020204030204" pitchFamily="34" charset="0"/>
                <a:ea typeface="Times New Roman" panose="02020603050405020304" pitchFamily="18" charset="0"/>
                <a:cs typeface="Times New Roman" panose="02020603050405020304" pitchFamily="18" charset="0"/>
              </a:rPr>
              <a:t>Τ</a:t>
            </a:r>
            <a:r>
              <a:rPr lang="el-GR" sz="1200" dirty="0">
                <a:effectLst/>
                <a:latin typeface="Calibri" panose="020F0502020204030204" pitchFamily="34" charset="0"/>
                <a:ea typeface="Times New Roman" panose="02020603050405020304" pitchFamily="18" charset="0"/>
                <a:cs typeface="Times New Roman" panose="02020603050405020304" pitchFamily="18" charset="0"/>
              </a:rPr>
              <a:t>η διετία 2020-2021 υπήρξε επιτάχυνση, με την ετήσια αύξηση των εντάξεων να κυμαίνεται στο 20-23% του προϋπολογισμού του Προγράμματος.</a:t>
            </a:r>
          </a:p>
          <a:p>
            <a:r>
              <a:rPr lang="el-GR" sz="1200" dirty="0">
                <a:effectLst/>
                <a:latin typeface="Calibri" panose="020F0502020204030204" pitchFamily="34" charset="0"/>
                <a:ea typeface="Times New Roman" panose="02020603050405020304" pitchFamily="18" charset="0"/>
                <a:cs typeface="Times New Roman" panose="02020603050405020304" pitchFamily="18" charset="0"/>
              </a:rPr>
              <a:t>Κατά τα έτη 2022 και 2023, η ετήσια αύξηση έχει επιβραδυνθεί.</a:t>
            </a:r>
            <a:endParaRPr lang="el-GR" dirty="0"/>
          </a:p>
        </p:txBody>
      </p:sp>
      <p:sp>
        <p:nvSpPr>
          <p:cNvPr id="8" name="Ορθογώνιο 7">
            <a:extLst>
              <a:ext uri="{FF2B5EF4-FFF2-40B4-BE49-F238E27FC236}">
                <a16:creationId xmlns:a16="http://schemas.microsoft.com/office/drawing/2014/main" id="{77AD8E14-7C1F-4695-097E-78E1D5A26795}"/>
              </a:ext>
            </a:extLst>
          </p:cNvPr>
          <p:cNvSpPr/>
          <p:nvPr/>
        </p:nvSpPr>
        <p:spPr>
          <a:xfrm>
            <a:off x="251520" y="3909268"/>
            <a:ext cx="3744416" cy="24000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l-GR" sz="1200" dirty="0">
                <a:effectLst/>
                <a:latin typeface="Calibri" panose="020F0502020204030204" pitchFamily="34" charset="0"/>
                <a:ea typeface="Times New Roman" panose="02020603050405020304" pitchFamily="18" charset="0"/>
                <a:cs typeface="Times New Roman" panose="02020603050405020304" pitchFamily="18" charset="0"/>
              </a:rPr>
              <a:t>Η μεγαλύτερη αύξηση παρατηρήθηκε το έτος 2021 (21,24%). </a:t>
            </a:r>
          </a:p>
          <a:p>
            <a:r>
              <a:rPr lang="el-GR" sz="1200" dirty="0">
                <a:effectLst/>
                <a:latin typeface="Calibri" panose="020F0502020204030204" pitchFamily="34" charset="0"/>
                <a:ea typeface="Times New Roman" panose="02020603050405020304" pitchFamily="18" charset="0"/>
                <a:cs typeface="Times New Roman" panose="02020603050405020304" pitchFamily="18" charset="0"/>
              </a:rPr>
              <a:t>Το πρώτο έτος ενεργοποίησης (2015) δεν δηλώθηκαν δαπάνες. </a:t>
            </a:r>
          </a:p>
          <a:p>
            <a:r>
              <a:rPr lang="el-GR" sz="1200" dirty="0">
                <a:effectLst/>
                <a:latin typeface="Calibri" panose="020F0502020204030204" pitchFamily="34" charset="0"/>
                <a:ea typeface="Times New Roman" panose="02020603050405020304" pitchFamily="18" charset="0"/>
                <a:cs typeface="Times New Roman" panose="02020603050405020304" pitchFamily="18" charset="0"/>
              </a:rPr>
              <a:t>Κατά τα έτη 2017 και 2018, η ετήσια αύξηση ήταν σχετικά σταθερή στο 12-13,5%, </a:t>
            </a:r>
          </a:p>
          <a:p>
            <a:r>
              <a:rPr lang="el-GR" sz="1200" dirty="0">
                <a:latin typeface="Calibri" panose="020F0502020204030204" pitchFamily="34" charset="0"/>
                <a:ea typeface="Times New Roman" panose="02020603050405020304" pitchFamily="18" charset="0"/>
                <a:cs typeface="Times New Roman" panose="02020603050405020304" pitchFamily="18" charset="0"/>
              </a:rPr>
              <a:t>Τ</a:t>
            </a:r>
            <a:r>
              <a:rPr lang="el-GR" sz="1200" dirty="0">
                <a:effectLst/>
                <a:latin typeface="Calibri" panose="020F0502020204030204" pitchFamily="34" charset="0"/>
                <a:ea typeface="Times New Roman" panose="02020603050405020304" pitchFamily="18" charset="0"/>
                <a:cs typeface="Times New Roman" panose="02020603050405020304" pitchFamily="18" charset="0"/>
              </a:rPr>
              <a:t>α έτη 2016, 2019, 2020 και 2022 η ετήσια αύξηση στην απορρόφηση κυμάνθηκε χαμηλότερα στο 5-9% του προϋπολογισμού του Προγράμματος. </a:t>
            </a:r>
          </a:p>
          <a:p>
            <a:r>
              <a:rPr lang="el-GR" sz="1200" dirty="0">
                <a:effectLst/>
                <a:latin typeface="Calibri" panose="020F0502020204030204" pitchFamily="34" charset="0"/>
                <a:ea typeface="Times New Roman" panose="02020603050405020304" pitchFamily="18" charset="0"/>
                <a:cs typeface="Times New Roman" panose="02020603050405020304" pitchFamily="18" charset="0"/>
              </a:rPr>
              <a:t>Το έτος 2023, η ετήσια αύξηση αναμένεται να υπερβεί το 28%.</a:t>
            </a:r>
            <a:endParaRPr lang="el-GR" sz="1200" dirty="0"/>
          </a:p>
        </p:txBody>
      </p:sp>
    </p:spTree>
    <p:extLst>
      <p:ext uri="{BB962C8B-B14F-4D97-AF65-F5344CB8AC3E}">
        <p14:creationId xmlns:p14="http://schemas.microsoft.com/office/powerpoint/2010/main" val="246434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68313" y="981075"/>
            <a:ext cx="8229600" cy="674688"/>
          </a:xfrm>
        </p:spPr>
        <p:txBody>
          <a:bodyPr>
            <a:normAutofit fontScale="90000"/>
          </a:bodyPr>
          <a:lstStyle/>
          <a:p>
            <a:r>
              <a:rPr lang="el-GR" altLang="el-GR" sz="2800">
                <a:cs typeface="Trebuchet MS" panose="020B0603020202020204" pitchFamily="34" charset="0"/>
              </a:rPr>
              <a:t>Η υλοποίηση του ΕΠ Στερεά Ελλάδα 2014-2020 σε αριθμούς (1/6)</a:t>
            </a:r>
            <a:endParaRPr lang="el-GR" altLang="el-GR" sz="2400">
              <a:solidFill>
                <a:schemeClr val="tx1"/>
              </a:solidFill>
              <a:cs typeface="Trebuchet MS" panose="020B0603020202020204" pitchFamily="34" charset="0"/>
            </a:endParaRPr>
          </a:p>
        </p:txBody>
      </p:sp>
      <p:sp>
        <p:nvSpPr>
          <p:cNvPr id="5" name="4 - TextBox"/>
          <p:cNvSpPr txBox="1"/>
          <p:nvPr/>
        </p:nvSpPr>
        <p:spPr>
          <a:xfrm>
            <a:off x="179387" y="1988840"/>
            <a:ext cx="8785225" cy="44935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Υλοποιούνται 15 ερευνητικά έργα (11 στον τομέα της </a:t>
            </a:r>
            <a:r>
              <a:rPr lang="el-GR" sz="1600" dirty="0" err="1">
                <a:solidFill>
                  <a:schemeClr val="tx1"/>
                </a:solidFill>
              </a:rPr>
              <a:t>αγροδιατροφής</a:t>
            </a:r>
            <a:r>
              <a:rPr lang="el-GR" sz="1600" dirty="0">
                <a:solidFill>
                  <a:schemeClr val="tx1"/>
                </a:solidFill>
              </a:rPr>
              <a:t> και 4 στον τομέα του μετάλλου). Στα έργα αυτά συμμετέχουν 21 επιχειρήσεις και 12 ερευνητικοί φορείς. </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282 επιχειρήσεις για τον εκσυγχρονισμό τους μέσω της χρήσης Τεχνολογιών Πληροφορικής και Επικοινωνίας (ΤΠΕ) καθώς και συστημάτων αυτοματισμού. Ήδη έχουν ολοκληρωθεί 48 σχέδια.</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Έχουν υποστηριχθεί, μέσω του Κέντρου Υποστήριξης Επιχειρήσεων (ΚΥΕ) περισσότερες από 90 επιχειρήσεις και 120 δυνητικοί επιχειρηματίες, ως προς την ενημέρωσή τους για τις ευκαιρίες χρηματοδότησης και την αναβάθμιση της ανταγωνιστικότητάς τους.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12 μεσαίες επιχειρήσεις (δηλαδή με 50-250 εργαζόμενους) για την αναβάθμιση και τον εκσυγχρονισμό τους.</a:t>
            </a:r>
          </a:p>
          <a:p>
            <a:pPr marL="285750" indent="-285750" algn="just">
              <a:spcBef>
                <a:spcPts val="600"/>
              </a:spcBef>
              <a:buFont typeface="Wingdings" panose="05000000000000000000" pitchFamily="2" charset="2"/>
              <a:buChar char="q"/>
              <a:defRPr/>
            </a:pPr>
            <a:r>
              <a:rPr lang="el-GR" sz="1600" dirty="0">
                <a:solidFill>
                  <a:schemeClr val="tx1"/>
                </a:solidFill>
              </a:rPr>
              <a:t>Δημιουργούνται 11 νέες επιχειρήσεις, που δραστηριοποιούνται στον ευρύτερο τομέα του τουρισμού. Ήδη έχουν ολοκληρωθεί 4 σχέδια.</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Ενισχύθηκαν 1.072 επιχειρήσεις με κεφάλαιο κίνησης,  στο πλαίσιο του μετριασμό των επιπτώσεων της πανδημίας του </a:t>
            </a:r>
            <a:r>
              <a:rPr lang="en-US" sz="1600" dirty="0">
                <a:solidFill>
                  <a:schemeClr val="tx1"/>
                </a:solidFill>
              </a:rPr>
              <a:t>COVID19.</a:t>
            </a:r>
            <a:endParaRPr lang="el-GR" sz="1600" dirty="0">
              <a:solidFill>
                <a:schemeClr val="tx1"/>
              </a:solidFill>
            </a:endParaRPr>
          </a:p>
          <a:p>
            <a:pPr marL="285750" indent="-285750" algn="just">
              <a:spcBef>
                <a:spcPts val="600"/>
              </a:spcBef>
              <a:buFont typeface="Wingdings" panose="05000000000000000000" pitchFamily="2" charset="2"/>
              <a:buChar char="q"/>
              <a:defRPr/>
            </a:pPr>
            <a:r>
              <a:rPr lang="el-GR" sz="1600" dirty="0">
                <a:solidFill>
                  <a:schemeClr val="tx1"/>
                </a:solidFill>
              </a:rPr>
              <a:t>Υποστηρίζονται 54 επιχειρήσεις μέσω του Ταμείου Επιχειρηματικότητας ΙΙ, με τη χορήγηση δανείων με επιδότηση επιτοκίου, κ.α.</a:t>
            </a:r>
            <a:endParaRPr lang="en-US" sz="1600" dirty="0">
              <a:solidFill>
                <a:schemeClr val="tx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anim calcmode="lin" valueType="num">
                                      <p:cBhvr>
                                        <p:cTn id="8" dur="1500" fill="hold"/>
                                        <p:tgtEl>
                                          <p:spTgt spid="5"/>
                                        </p:tgtEl>
                                        <p:attrNameLst>
                                          <p:attrName>ppt_x</p:attrName>
                                        </p:attrNameLst>
                                      </p:cBhvr>
                                      <p:tavLst>
                                        <p:tav tm="0">
                                          <p:val>
                                            <p:strVal val="#ppt_x"/>
                                          </p:val>
                                        </p:tav>
                                        <p:tav tm="100000">
                                          <p:val>
                                            <p:strVal val="#ppt_x"/>
                                          </p:val>
                                        </p:tav>
                                      </p:tavLst>
                                    </p:anim>
                                    <p:anim calcmode="lin" valueType="num">
                                      <p:cBhvr>
                                        <p:cTn id="9" dur="1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68313" y="981075"/>
            <a:ext cx="8229600" cy="674688"/>
          </a:xfrm>
        </p:spPr>
        <p:txBody>
          <a:bodyPr>
            <a:normAutofit fontScale="90000"/>
          </a:bodyPr>
          <a:lstStyle/>
          <a:p>
            <a:r>
              <a:rPr lang="el-GR" altLang="el-GR" sz="2800" dirty="0">
                <a:cs typeface="Trebuchet MS" panose="020B0603020202020204" pitchFamily="34" charset="0"/>
              </a:rPr>
              <a:t>Η υλοποίηση του ΕΠ Στερεά Ελλάδα 2014-2020 σε αριθμούς (2/6)</a:t>
            </a:r>
            <a:endParaRPr lang="el-GR" altLang="el-GR" sz="2400" dirty="0">
              <a:solidFill>
                <a:schemeClr val="tx1"/>
              </a:solidFill>
              <a:cs typeface="Trebuchet MS" panose="020B0603020202020204" pitchFamily="34" charset="0"/>
            </a:endParaRPr>
          </a:p>
        </p:txBody>
      </p:sp>
      <p:sp>
        <p:nvSpPr>
          <p:cNvPr id="5" name="4 - TextBox"/>
          <p:cNvSpPr txBox="1"/>
          <p:nvPr/>
        </p:nvSpPr>
        <p:spPr>
          <a:xfrm>
            <a:off x="179387" y="1689474"/>
            <a:ext cx="8785225" cy="501675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Υλοποιούνται 15 παρεμβάσεις ενεργειακής αναβάθμισης (8 σε σχολικά κτίρια, 1 σε νοσοκομείο, 3 σε δημοτικά κτίρια και 3 σε δίκτυο οδοφωτισμού). Αναμένεται εξοικονόμηση ενέργειας 5,59 εκ. </a:t>
            </a:r>
            <a:r>
              <a:rPr lang="el-GR" sz="1600" dirty="0" err="1">
                <a:solidFill>
                  <a:schemeClr val="tx1"/>
                </a:solidFill>
              </a:rPr>
              <a:t>Kwh</a:t>
            </a:r>
            <a:r>
              <a:rPr lang="el-GR" sz="1600" dirty="0">
                <a:solidFill>
                  <a:schemeClr val="tx1"/>
                </a:solidFill>
              </a:rPr>
              <a:t>/έτος.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Μέσω των παρεμβάσεων εξοικονόμησης ενέργειας σε κατοικίες, ήδη 375 νοικοκυριά κατατάσσονται σε καλύτερη κατηγορία ενεργειακής κατανάλωσης, με στόχο να ξεπεράσουν τα 415 έως το τέλος του 2023.</a:t>
            </a:r>
          </a:p>
          <a:p>
            <a:pPr marL="285750" indent="-285750" algn="just">
              <a:spcBef>
                <a:spcPts val="600"/>
              </a:spcBef>
              <a:buFont typeface="Wingdings" panose="05000000000000000000" pitchFamily="2" charset="2"/>
              <a:buChar char="q"/>
              <a:defRPr/>
            </a:pPr>
            <a:r>
              <a:rPr lang="el-GR" sz="1600" dirty="0"/>
              <a:t>Η μείωση εκπομπών αερίων θερμοκηπίου κατά 1.819,59 </a:t>
            </a:r>
            <a:r>
              <a:rPr lang="el-GR" sz="1600" dirty="0" err="1"/>
              <a:t>tn</a:t>
            </a:r>
            <a:r>
              <a:rPr lang="el-GR" sz="1600" dirty="0"/>
              <a:t> Ισοδύναμου CO</a:t>
            </a:r>
            <a:r>
              <a:rPr lang="el-GR" sz="1600" baseline="-25000" dirty="0"/>
              <a:t>2</a:t>
            </a:r>
            <a:r>
              <a:rPr lang="el-GR" sz="1600" dirty="0"/>
              <a:t>/ έτος (επίτευξη σήμερα 1.537,15 </a:t>
            </a:r>
            <a:r>
              <a:rPr lang="el-GR" sz="1600" dirty="0" err="1"/>
              <a:t>tn</a:t>
            </a:r>
            <a:r>
              <a:rPr lang="el-GR" sz="1600" dirty="0"/>
              <a:t> Ισοδύναμου CO</a:t>
            </a:r>
            <a:r>
              <a:rPr lang="el-GR" sz="1600" baseline="-25000" dirty="0"/>
              <a:t>2</a:t>
            </a:r>
            <a:r>
              <a:rPr lang="el-GR" sz="1600" dirty="0"/>
              <a:t>/ έτος).</a:t>
            </a:r>
            <a:endParaRPr lang="el-GR" sz="1600" dirty="0">
              <a:solidFill>
                <a:schemeClr val="tx1"/>
              </a:solidFill>
            </a:endParaRP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Δημιουργούνται 2,44 </a:t>
            </a:r>
            <a:r>
              <a:rPr lang="el-GR" sz="1600" dirty="0" err="1">
                <a:solidFill>
                  <a:schemeClr val="tx1"/>
                </a:solidFill>
              </a:rPr>
              <a:t>km</a:t>
            </a:r>
            <a:r>
              <a:rPr lang="el-GR" sz="1600" dirty="0">
                <a:solidFill>
                  <a:schemeClr val="tx1"/>
                </a:solidFill>
              </a:rPr>
              <a:t> νέων ποδηλατοδρόμων και εγκαθίστανται 2 έξυπνα συστήματα μεταφορών για την καθαρή και έξυπνη αστική κινητικότητα (ΣΒΑΑ).</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Έχουν ολοκληρωθεί 4 αντιπλημμυρικά έργα με επωφελούμενο πληθυσμό 10.500 πολίτες. Προβλέπεται οι ωφελούμενοι να αυξηθούν σε 60.500 πολίτες, μετά την ολοκλήρωση έργου, που βρίσκεται σε φάση υλοποίησης.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Αναβαθμίστηκε σημαντικά η επιχειρησιακή ικανότητα του Κράτους για τη διαχείριση κινδύνων, με την προμήθεια 23 νέων πυροσβεστικών οχημάτων.</a:t>
            </a:r>
          </a:p>
          <a:p>
            <a:pPr marL="285750" indent="-285750" algn="just">
              <a:spcBef>
                <a:spcPts val="600"/>
              </a:spcBef>
              <a:buFont typeface="Wingdings" panose="05000000000000000000" pitchFamily="2" charset="2"/>
              <a:buChar char="q"/>
              <a:defRPr/>
            </a:pPr>
            <a:r>
              <a:rPr lang="el-GR" sz="1600" dirty="0">
                <a:solidFill>
                  <a:schemeClr val="tx1"/>
                </a:solidFill>
              </a:rPr>
              <a:t>Υλοποιούνται 13 έργα εξοικονόμησης και αναβάθμισης της ποιότητας του πόσιμου νερού σε όλη την Περιφέρεια. Ο επωφελούμενος πληθυσμός από τις δράσεις υπολογίζεται σε 172.133 πολίτες.</a:t>
            </a:r>
            <a:r>
              <a:rPr lang="el-GR" dirty="0"/>
              <a:t> </a:t>
            </a:r>
            <a:r>
              <a:rPr lang="el-GR" sz="1600" dirty="0"/>
              <a:t>Έχουν ολοκληρωθεί 3 έργα και ήδη ο πρόσθετος πληθυσμός που εξυπηρετείται είναι 80.342.</a:t>
            </a:r>
            <a:endParaRPr lang="el-GR" sz="1600" dirty="0">
              <a:solidFill>
                <a:schemeClr val="tx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anim calcmode="lin" valueType="num">
                                      <p:cBhvr>
                                        <p:cTn id="8" dur="1500" fill="hold"/>
                                        <p:tgtEl>
                                          <p:spTgt spid="5"/>
                                        </p:tgtEl>
                                        <p:attrNameLst>
                                          <p:attrName>ppt_x</p:attrName>
                                        </p:attrNameLst>
                                      </p:cBhvr>
                                      <p:tavLst>
                                        <p:tav tm="0">
                                          <p:val>
                                            <p:strVal val="#ppt_x"/>
                                          </p:val>
                                        </p:tav>
                                        <p:tav tm="100000">
                                          <p:val>
                                            <p:strVal val="#ppt_x"/>
                                          </p:val>
                                        </p:tav>
                                      </p:tavLst>
                                    </p:anim>
                                    <p:anim calcmode="lin" valueType="num">
                                      <p:cBhvr>
                                        <p:cTn id="9" dur="1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68313" y="981075"/>
            <a:ext cx="8229600" cy="674688"/>
          </a:xfrm>
        </p:spPr>
        <p:txBody>
          <a:bodyPr>
            <a:normAutofit fontScale="90000"/>
          </a:bodyPr>
          <a:lstStyle/>
          <a:p>
            <a:r>
              <a:rPr lang="el-GR" altLang="el-GR" sz="2800">
                <a:cs typeface="Trebuchet MS" panose="020B0603020202020204" pitchFamily="34" charset="0"/>
              </a:rPr>
              <a:t>Η υλοποίηση του ΕΠ Στερεά Ελλάδα 2014-2020 σε αριθμούς (3/6)</a:t>
            </a:r>
            <a:endParaRPr lang="el-GR" altLang="el-GR" sz="2400">
              <a:solidFill>
                <a:schemeClr val="tx1"/>
              </a:solidFill>
              <a:cs typeface="Trebuchet MS" panose="020B0603020202020204" pitchFamily="34" charset="0"/>
            </a:endParaRPr>
          </a:p>
        </p:txBody>
      </p:sp>
      <p:sp>
        <p:nvSpPr>
          <p:cNvPr id="5" name="4 - TextBox"/>
          <p:cNvSpPr txBox="1"/>
          <p:nvPr/>
        </p:nvSpPr>
        <p:spPr>
          <a:xfrm>
            <a:off x="179387" y="2060848"/>
            <a:ext cx="8785225" cy="417037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16 έργα αναβάθμισης/συντήρησης/εμπλουτισμού υποδομών πολιτισμού και τοπίων φυσικού κάλλους. 5 έργα έχουν ήδη ολοκληρωθεί συμβάλλοντας στην αύξηση της </a:t>
            </a:r>
            <a:r>
              <a:rPr lang="el-GR" sz="1600" dirty="0" err="1">
                <a:solidFill>
                  <a:schemeClr val="tx1"/>
                </a:solidFill>
              </a:rPr>
              <a:t>επισκεψιμότητας</a:t>
            </a:r>
            <a:r>
              <a:rPr lang="el-GR" sz="1600" dirty="0">
                <a:solidFill>
                  <a:schemeClr val="tx1"/>
                </a:solidFill>
              </a:rPr>
              <a:t> κατά 13.689 άτομα. Η αναμενόμενη αύξηση του αριθμού των επισκεπτών υπολογίζεται 79.250 επισκέπτες.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Αναβαθμίζονται υπαίθριοι χώροι αστικού περιβάλλοντος συνολικής έκτασης 19.268τ.μ. (ΣΒΑΑ).</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Έχουν ήδη κατασκευαστεί 3,51 </a:t>
            </a:r>
            <a:r>
              <a:rPr lang="el-GR" sz="1600" dirty="0" err="1">
                <a:solidFill>
                  <a:schemeClr val="tx1"/>
                </a:solidFill>
              </a:rPr>
              <a:t>χλμ</a:t>
            </a:r>
            <a:r>
              <a:rPr lang="el-GR" sz="1600" dirty="0">
                <a:solidFill>
                  <a:schemeClr val="tx1"/>
                </a:solidFill>
              </a:rPr>
              <a:t> νέου οδικού δικτύου κι επίσης έχουν αναβαθμιστεί 2 χλμ. Έως το τέλος του 2023 αναμένεται να έχουν αναβαθμιστεί 8,57 χλμ.</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Ενισχύθηκε η Ελληνική Αστυνομία με 61 νέα οχήματα με στόχο τον έλεγχο παραβάσεων και τη βελτίωση της οδικής ασφάλειας.</a:t>
            </a:r>
          </a:p>
          <a:p>
            <a:pPr marL="285750" indent="-285750" algn="just">
              <a:spcBef>
                <a:spcPts val="600"/>
              </a:spcBef>
              <a:buFont typeface="Wingdings" panose="05000000000000000000" pitchFamily="2" charset="2"/>
              <a:buChar char="q"/>
              <a:defRPr/>
            </a:pPr>
            <a:r>
              <a:rPr lang="el-GR" sz="1600" dirty="0">
                <a:solidFill>
                  <a:schemeClr val="tx1"/>
                </a:solidFill>
              </a:rPr>
              <a:t>Υλοποιείται το έργο εγκατάστασης αστικών δικτύων διανομής φυσικού αερίου σε 6 πόλεις της Περιφέρειας, τη Λαμία, τη Χαλκίδα, τη Θήβα, τη Λιβαδειά, την Άμφισσα και το Καρπενήσι. Στόχος η κατασκευή 327,25 </a:t>
            </a:r>
            <a:r>
              <a:rPr lang="el-GR" sz="1600" dirty="0" err="1">
                <a:solidFill>
                  <a:schemeClr val="tx1"/>
                </a:solidFill>
              </a:rPr>
              <a:t>χλμ</a:t>
            </a:r>
            <a:r>
              <a:rPr lang="el-GR" sz="1600" dirty="0">
                <a:solidFill>
                  <a:schemeClr val="tx1"/>
                </a:solidFill>
              </a:rPr>
              <a:t> δικτύου και η εξυπηρέτηση 170.000 πολιτών. Στην παρούσα φάση έχουν εγκατασταθεί 100 χλμ. δικτύου.</a:t>
            </a:r>
          </a:p>
          <a:p>
            <a:pPr marL="285750" indent="-285750" algn="just">
              <a:spcBef>
                <a:spcPts val="600"/>
              </a:spcBef>
              <a:buFont typeface="Wingdings" panose="05000000000000000000" pitchFamily="2" charset="2"/>
              <a:buChar char="q"/>
              <a:defRPr/>
            </a:pPr>
            <a:r>
              <a:rPr lang="el-GR" sz="1600" dirty="0">
                <a:solidFill>
                  <a:schemeClr val="tx1"/>
                </a:solidFill>
              </a:rPr>
              <a:t>Ολοκληρώθηκε και λειτουργεί το νέο Νοσοκομείο Χαλκίδας,  συνολικής επιφάνειας 33.000m</a:t>
            </a:r>
            <a:r>
              <a:rPr lang="el-GR" sz="1600" baseline="30000" dirty="0">
                <a:solidFill>
                  <a:schemeClr val="tx1"/>
                </a:solidFill>
              </a:rPr>
              <a:t>2</a:t>
            </a:r>
            <a:r>
              <a:rPr lang="el-GR" sz="1600" dirty="0">
                <a:solidFill>
                  <a:schemeClr val="tx1"/>
                </a:solidFill>
              </a:rPr>
              <a:t> (περίπου) και δυναμικότητας 278 κλινών.</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anim calcmode="lin" valueType="num">
                                      <p:cBhvr>
                                        <p:cTn id="8" dur="1500" fill="hold"/>
                                        <p:tgtEl>
                                          <p:spTgt spid="5"/>
                                        </p:tgtEl>
                                        <p:attrNameLst>
                                          <p:attrName>ppt_x</p:attrName>
                                        </p:attrNameLst>
                                      </p:cBhvr>
                                      <p:tavLst>
                                        <p:tav tm="0">
                                          <p:val>
                                            <p:strVal val="#ppt_x"/>
                                          </p:val>
                                        </p:tav>
                                        <p:tav tm="100000">
                                          <p:val>
                                            <p:strVal val="#ppt_x"/>
                                          </p:val>
                                        </p:tav>
                                      </p:tavLst>
                                    </p:anim>
                                    <p:anim calcmode="lin" valueType="num">
                                      <p:cBhvr>
                                        <p:cTn id="9" dur="1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68313" y="981075"/>
            <a:ext cx="8229600" cy="674688"/>
          </a:xfrm>
        </p:spPr>
        <p:txBody>
          <a:bodyPr>
            <a:normAutofit fontScale="90000"/>
          </a:bodyPr>
          <a:lstStyle/>
          <a:p>
            <a:r>
              <a:rPr lang="el-GR" altLang="el-GR" sz="2800">
                <a:cs typeface="Trebuchet MS" panose="020B0603020202020204" pitchFamily="34" charset="0"/>
              </a:rPr>
              <a:t>Η υλοποίηση του ΕΠ Στερεά Ελλάδα 2014-2020 σε αριθμούς (4/6)</a:t>
            </a:r>
            <a:endParaRPr lang="el-GR" altLang="el-GR" sz="2400">
              <a:solidFill>
                <a:schemeClr val="tx1"/>
              </a:solidFill>
              <a:cs typeface="Trebuchet MS" panose="020B0603020202020204" pitchFamily="34" charset="0"/>
            </a:endParaRPr>
          </a:p>
        </p:txBody>
      </p:sp>
      <p:sp>
        <p:nvSpPr>
          <p:cNvPr id="5" name="4 - TextBox"/>
          <p:cNvSpPr txBox="1"/>
          <p:nvPr/>
        </p:nvSpPr>
        <p:spPr>
          <a:xfrm>
            <a:off x="190500" y="2276475"/>
            <a:ext cx="8785225" cy="392415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285750" indent="-285750" algn="just">
              <a:spcBef>
                <a:spcPts val="600"/>
              </a:spcBef>
              <a:buFont typeface="Wingdings" panose="05000000000000000000" pitchFamily="2" charset="2"/>
              <a:buChar char="q"/>
              <a:defRPr/>
            </a:pPr>
            <a:r>
              <a:rPr lang="el-GR" sz="1600" dirty="0">
                <a:solidFill>
                  <a:schemeClr val="tx1"/>
                </a:solidFill>
              </a:rPr>
              <a:t>Χρηματοδοτούνται 15 έργα (εκ των οποίων 8 έχουν ολοκληρωθεί) προμήθειας εξοπλισμού στα 8 Νοσοκομεία της Περιφέρειας.</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12 έργα δημιουργίας ή αναβάθμισης σχολικών κτιρίων. Έχουν ολοκληρωθεί ήδη 7 έργα. Έχουν επωφεληθεί 872 μαθητές, ενώ με την ολοκλήρωση όλων των ενταγμένων έργων ο αριθμός τους αναμένεται να αυξηθεί σε 1.687.</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Ολοκληρώθηκε η προμήθεια ηλεκτρονικού εξοπλισμού σε όλα τα σχολεία της Περιφέρειας και μέσω της δράσης επωφελήθηκε το σύνολο της μαθητικής κοινότητας της Στερεάς Ελλάδας (76.850 μαθητές). </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Χρηματοδοτούνται 68 πράξεις ΕΚΤ.</a:t>
            </a:r>
          </a:p>
          <a:p>
            <a:pPr marL="285750" indent="-285750" algn="just" eaLnBrk="1" fontAlgn="auto" hangingPunct="1">
              <a:spcBef>
                <a:spcPts val="600"/>
              </a:spcBef>
              <a:spcAft>
                <a:spcPts val="0"/>
              </a:spcAft>
              <a:buFont typeface="Wingdings" panose="05000000000000000000" pitchFamily="2" charset="2"/>
              <a:buChar char="q"/>
              <a:defRPr/>
            </a:pPr>
            <a:r>
              <a:rPr lang="el-GR" sz="1600" dirty="0">
                <a:solidFill>
                  <a:schemeClr val="tx1"/>
                </a:solidFill>
              </a:rPr>
              <a:t>Για τη δωρεάν πρόσβαση στην προσχολική εκπαίδευση και τη δημιουργική απασχόληση έχουν διατεθεί έως σήμερα 18,68 εκ. €. Έχουν ωφεληθεί τουλάχιστον 8.912 γονείς ή κηδεμόνες.</a:t>
            </a:r>
          </a:p>
          <a:p>
            <a:pPr marL="285750" indent="-285750" algn="just">
              <a:spcBef>
                <a:spcPts val="600"/>
              </a:spcBef>
              <a:buFont typeface="Wingdings" panose="05000000000000000000" pitchFamily="2" charset="2"/>
              <a:buChar char="q"/>
              <a:defRPr/>
            </a:pPr>
            <a:r>
              <a:rPr lang="el-GR" sz="1600" dirty="0">
                <a:solidFill>
                  <a:schemeClr val="tx1"/>
                </a:solidFill>
              </a:rPr>
              <a:t>Για την παροχή υπηρεσιών προσχολικής αγωγής σε παιδιά με αναπηρία ή και ειδικές εκπαιδευτικές ανάγκες και δημιουργικής απασχόλησης σε ΑΜΕΑ έχουν διατεθεί 283 χιλ. € και έχουν ωφεληθεί 95 άτομα.</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anim calcmode="lin" valueType="num">
                                      <p:cBhvr>
                                        <p:cTn id="8" dur="1500" fill="hold"/>
                                        <p:tgtEl>
                                          <p:spTgt spid="5"/>
                                        </p:tgtEl>
                                        <p:attrNameLst>
                                          <p:attrName>ppt_x</p:attrName>
                                        </p:attrNameLst>
                                      </p:cBhvr>
                                      <p:tavLst>
                                        <p:tav tm="0">
                                          <p:val>
                                            <p:strVal val="#ppt_x"/>
                                          </p:val>
                                        </p:tav>
                                        <p:tav tm="100000">
                                          <p:val>
                                            <p:strVal val="#ppt_x"/>
                                          </p:val>
                                        </p:tav>
                                      </p:tavLst>
                                    </p:anim>
                                    <p:anim calcmode="lin" valueType="num">
                                      <p:cBhvr>
                                        <p:cTn id="9" dur="1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1687</TotalTime>
  <Words>2160</Words>
  <Application>Microsoft Office PowerPoint</Application>
  <PresentationFormat>Προβολή στην οθόνη (4:3)</PresentationFormat>
  <Paragraphs>198</Paragraphs>
  <Slides>15</Slides>
  <Notes>3</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15</vt:i4>
      </vt:variant>
    </vt:vector>
  </HeadingPairs>
  <TitlesOfParts>
    <vt:vector size="23" baseType="lpstr">
      <vt:lpstr>Arial</vt:lpstr>
      <vt:lpstr>Arial Unicode MS</vt:lpstr>
      <vt:lpstr>Calibri</vt:lpstr>
      <vt:lpstr>Calibri Light</vt:lpstr>
      <vt:lpstr>Georgia</vt:lpstr>
      <vt:lpstr>Wingdings</vt:lpstr>
      <vt:lpstr>Wingdings 2</vt:lpstr>
      <vt:lpstr>Θέμα του Office</vt:lpstr>
      <vt:lpstr>Παρουσίαση του ΕΠ «Στερεά Ελλάδα» 2014-2020  7η Επιτροπή Παρακολούθησης  19/06/2023</vt:lpstr>
      <vt:lpstr>Οι Πόροι του ΕΠ</vt:lpstr>
      <vt:lpstr>Η κατανομή των πόρων του Προγράμματος ανά Άξονα Προτεραιότητας (ΑΠ)</vt:lpstr>
      <vt:lpstr> Απολογισμός υλοποίησης έως 08.06.2023</vt:lpstr>
      <vt:lpstr>Η πορεία υλοποίησης του Προγράμματος διαχρονικά</vt:lpstr>
      <vt:lpstr>Η υλοποίηση του ΕΠ Στερεά Ελλάδα 2014-2020 σε αριθμούς (1/6)</vt:lpstr>
      <vt:lpstr>Η υλοποίηση του ΕΠ Στερεά Ελλάδα 2014-2020 σε αριθμούς (2/6)</vt:lpstr>
      <vt:lpstr>Η υλοποίηση του ΕΠ Στερεά Ελλάδα 2014-2020 σε αριθμούς (3/6)</vt:lpstr>
      <vt:lpstr>Η υλοποίηση του ΕΠ Στερεά Ελλάδα 2014-2020 σε αριθμούς (4/6)</vt:lpstr>
      <vt:lpstr>Η υλοποίηση του ΕΠ Στερεά Ελλάδα 2014-2020 σε αριθμούς (5/6)</vt:lpstr>
      <vt:lpstr>Η υλοποίηση του ΕΠ Στερεά Ελλάδα 2014-2020 σε αριθμούς (6/6)</vt:lpstr>
      <vt:lpstr>Προγραμματισμός ενεργειών – Προβλέψεις υλοποίησης</vt:lpstr>
      <vt:lpstr>Ενέργειες για τη συνέχιση της απρόσκοπτης υλοποίησης του Προγράμματος </vt:lpstr>
      <vt:lpstr>Ενέργειες για το κλείσιμο του Προγράμματος</vt:lpstr>
      <vt:lpstr>Συνδρομή του ΕΠ Στερεά Ελλάδα 2014-2020 για την επιτυχή μετάβαση στο ΕΠ Στερεά Ελλάδα 2021-2027</vt:lpstr>
    </vt:vector>
  </TitlesOfParts>
  <Company>MOD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1η Συνεδρίαση Επιτροπής Παρακολούθησης ΕΠ  Περιφέρειας Στερεάς Ελλάδας 2014-2020</dc:title>
  <dc:creator>ΓΙΩΡΓΟΣ ΤΑΓΚΟΥΛΗΣ</dc:creator>
  <cp:lastModifiedBy>ΛΕΜΑΣ ΚΩΝΣΤΑΝΤΙΝΟΣ</cp:lastModifiedBy>
  <cp:revision>236</cp:revision>
  <dcterms:created xsi:type="dcterms:W3CDTF">2015-06-24T08:54:36Z</dcterms:created>
  <dcterms:modified xsi:type="dcterms:W3CDTF">2023-06-19T06:30:12Z</dcterms:modified>
</cp:coreProperties>
</file>