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3" r:id="rId1"/>
  </p:sldMasterIdLst>
  <p:notesMasterIdLst>
    <p:notesMasterId r:id="rId14"/>
  </p:notesMasterIdLst>
  <p:sldIdLst>
    <p:sldId id="256" r:id="rId2"/>
    <p:sldId id="259" r:id="rId3"/>
    <p:sldId id="283" r:id="rId4"/>
    <p:sldId id="284" r:id="rId5"/>
    <p:sldId id="290" r:id="rId6"/>
    <p:sldId id="285" r:id="rId7"/>
    <p:sldId id="286" r:id="rId8"/>
    <p:sldId id="291" r:id="rId9"/>
    <p:sldId id="287" r:id="rId10"/>
    <p:sldId id="288" r:id="rId11"/>
    <p:sldId id="289" r:id="rId12"/>
    <p:sldId id="282"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2449" autoAdjust="0"/>
  </p:normalViewPr>
  <p:slideViewPr>
    <p:cSldViewPr>
      <p:cViewPr varScale="1">
        <p:scale>
          <a:sx n="106" d="100"/>
          <a:sy n="106" d="100"/>
        </p:scale>
        <p:origin x="17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F8DFE72-AF18-4985-8C4A-C5E77A40E416}" type="datetimeFigureOut">
              <a:rPr lang="el-GR"/>
              <a:pPr>
                <a:defRPr/>
              </a:pPr>
              <a:t>16/6/2023</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90AE4BDC-EEBD-4883-8EAB-DD3DD69FED7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2</a:t>
            </a:fld>
            <a:endParaRPr lang="el-GR"/>
          </a:p>
        </p:txBody>
      </p:sp>
    </p:spTree>
    <p:extLst>
      <p:ext uri="{BB962C8B-B14F-4D97-AF65-F5344CB8AC3E}">
        <p14:creationId xmlns:p14="http://schemas.microsoft.com/office/powerpoint/2010/main" val="288922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11</a:t>
            </a:fld>
            <a:endParaRPr lang="el-GR"/>
          </a:p>
        </p:txBody>
      </p:sp>
    </p:spTree>
    <p:extLst>
      <p:ext uri="{BB962C8B-B14F-4D97-AF65-F5344CB8AC3E}">
        <p14:creationId xmlns:p14="http://schemas.microsoft.com/office/powerpoint/2010/main" val="261767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3</a:t>
            </a:fld>
            <a:endParaRPr lang="el-GR"/>
          </a:p>
        </p:txBody>
      </p:sp>
    </p:spTree>
    <p:extLst>
      <p:ext uri="{BB962C8B-B14F-4D97-AF65-F5344CB8AC3E}">
        <p14:creationId xmlns:p14="http://schemas.microsoft.com/office/powerpoint/2010/main" val="158619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4</a:t>
            </a:fld>
            <a:endParaRPr lang="el-GR"/>
          </a:p>
        </p:txBody>
      </p:sp>
    </p:spTree>
    <p:extLst>
      <p:ext uri="{BB962C8B-B14F-4D97-AF65-F5344CB8AC3E}">
        <p14:creationId xmlns:p14="http://schemas.microsoft.com/office/powerpoint/2010/main" val="645003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5</a:t>
            </a:fld>
            <a:endParaRPr lang="el-GR"/>
          </a:p>
        </p:txBody>
      </p:sp>
    </p:spTree>
    <p:extLst>
      <p:ext uri="{BB962C8B-B14F-4D97-AF65-F5344CB8AC3E}">
        <p14:creationId xmlns:p14="http://schemas.microsoft.com/office/powerpoint/2010/main" val="172515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6</a:t>
            </a:fld>
            <a:endParaRPr lang="el-GR"/>
          </a:p>
        </p:txBody>
      </p:sp>
    </p:spTree>
    <p:extLst>
      <p:ext uri="{BB962C8B-B14F-4D97-AF65-F5344CB8AC3E}">
        <p14:creationId xmlns:p14="http://schemas.microsoft.com/office/powerpoint/2010/main" val="110538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7</a:t>
            </a:fld>
            <a:endParaRPr lang="el-GR"/>
          </a:p>
        </p:txBody>
      </p:sp>
    </p:spTree>
    <p:extLst>
      <p:ext uri="{BB962C8B-B14F-4D97-AF65-F5344CB8AC3E}">
        <p14:creationId xmlns:p14="http://schemas.microsoft.com/office/powerpoint/2010/main" val="4175405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8</a:t>
            </a:fld>
            <a:endParaRPr lang="el-GR"/>
          </a:p>
        </p:txBody>
      </p:sp>
    </p:spTree>
    <p:extLst>
      <p:ext uri="{BB962C8B-B14F-4D97-AF65-F5344CB8AC3E}">
        <p14:creationId xmlns:p14="http://schemas.microsoft.com/office/powerpoint/2010/main" val="3339327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9</a:t>
            </a:fld>
            <a:endParaRPr lang="el-GR"/>
          </a:p>
        </p:txBody>
      </p:sp>
    </p:spTree>
    <p:extLst>
      <p:ext uri="{BB962C8B-B14F-4D97-AF65-F5344CB8AC3E}">
        <p14:creationId xmlns:p14="http://schemas.microsoft.com/office/powerpoint/2010/main" val="1390867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90AE4BDC-EEBD-4883-8EAB-DD3DD69FED77}" type="slidenum">
              <a:rPr lang="el-GR" smtClean="0"/>
              <a:pPr>
                <a:defRPr/>
              </a:pPr>
              <a:t>10</a:t>
            </a:fld>
            <a:endParaRPr lang="el-GR"/>
          </a:p>
        </p:txBody>
      </p:sp>
    </p:spTree>
    <p:extLst>
      <p:ext uri="{BB962C8B-B14F-4D97-AF65-F5344CB8AC3E}">
        <p14:creationId xmlns:p14="http://schemas.microsoft.com/office/powerpoint/2010/main" val="3148331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5" name="Date Placeholder 3"/>
          <p:cNvSpPr>
            <a:spLocks noGrp="1"/>
          </p:cNvSpPr>
          <p:nvPr>
            <p:ph type="dt" sz="half" idx="10"/>
          </p:nvPr>
        </p:nvSpPr>
        <p:spPr/>
        <p:txBody>
          <a:bodyPr/>
          <a:lstStyle>
            <a:lvl1pPr>
              <a:defRPr/>
            </a:lvl1pPr>
          </a:lstStyle>
          <a:p>
            <a:pPr>
              <a:defRPr/>
            </a:pPr>
            <a:fld id="{B3BF4171-1A0C-47EE-AD4F-927F51B66487}" type="datetimeFigureOut">
              <a:rPr lang="el-GR"/>
              <a:pPr>
                <a:defRPr/>
              </a:pPr>
              <a:t>16/6/2023</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D982B8D-03ED-48CF-855E-AF02DDC53A43}" type="slidenum">
              <a:rPr lang="el-GR" altLang="el-GR"/>
              <a:pPr>
                <a:defRPr/>
              </a:pPr>
              <a:t>‹#›</a:t>
            </a:fld>
            <a:endParaRPr lang="el-GR" altLang="el-GR"/>
          </a:p>
        </p:txBody>
      </p:sp>
    </p:spTree>
    <p:extLst>
      <p:ext uri="{BB962C8B-B14F-4D97-AF65-F5344CB8AC3E}">
        <p14:creationId xmlns:p14="http://schemas.microsoft.com/office/powerpoint/2010/main" val="227150279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ormAutofit/>
          </a:bodyPr>
          <a:lstStyle>
            <a:lvl1pPr algn="l">
              <a:defRPr sz="2400" b="0"/>
            </a:lvl1pPr>
          </a:lstStyle>
          <a:p>
            <a:r>
              <a:rPr lang="el-GR"/>
              <a:t>Στυλ κύριου τίτλου</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bodyPr>
          <a:lstStyle>
            <a:lvl1pPr marL="0" indent="0" algn="ctr">
              <a:buFontTx/>
              <a:buNone/>
              <a:defRPr sz="1600"/>
            </a:lvl1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804863" y="5367338"/>
            <a:ext cx="7526337" cy="493712"/>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Footer Placeholder 4"/>
          <p:cNvSpPr>
            <a:spLocks noGrp="1"/>
          </p:cNvSpPr>
          <p:nvPr>
            <p:ph type="ftr" sz="quarter" idx="14"/>
          </p:nvPr>
        </p:nvSpPr>
        <p:spPr/>
        <p:txBody>
          <a:bodyPr/>
          <a:lstStyle>
            <a:lvl1pPr>
              <a:defRPr/>
            </a:lvl1pPr>
          </a:lstStyle>
          <a:p>
            <a:pPr>
              <a:defRPr/>
            </a:pPr>
            <a:endParaRPr lang="el-GR"/>
          </a:p>
        </p:txBody>
      </p:sp>
      <p:sp>
        <p:nvSpPr>
          <p:cNvPr id="6" name="Date Placeholder 3"/>
          <p:cNvSpPr>
            <a:spLocks noGrp="1"/>
          </p:cNvSpPr>
          <p:nvPr>
            <p:ph type="dt" sz="half" idx="15"/>
          </p:nvPr>
        </p:nvSpPr>
        <p:spPr/>
        <p:txBody>
          <a:bodyPr/>
          <a:lstStyle>
            <a:lvl1pPr>
              <a:defRPr/>
            </a:lvl1pPr>
          </a:lstStyle>
          <a:p>
            <a:pPr>
              <a:defRPr/>
            </a:pPr>
            <a:fld id="{0C754D7C-A986-4792-908E-459031CFFA7D}" type="datetimeFigureOut">
              <a:rPr lang="el-GR"/>
              <a:pPr>
                <a:defRPr/>
              </a:pPr>
              <a:t>16/6/2023</a:t>
            </a:fld>
            <a:endParaRPr lang="el-GR"/>
          </a:p>
        </p:txBody>
      </p:sp>
      <p:sp>
        <p:nvSpPr>
          <p:cNvPr id="7" name="Slide Number Placeholder 5"/>
          <p:cNvSpPr>
            <a:spLocks noGrp="1"/>
          </p:cNvSpPr>
          <p:nvPr>
            <p:ph type="sldNum" sz="quarter" idx="16"/>
          </p:nvPr>
        </p:nvSpPr>
        <p:spPr/>
        <p:txBody>
          <a:bodyPr/>
          <a:lstStyle>
            <a:lvl1pPr>
              <a:defRPr/>
            </a:lvl1pPr>
          </a:lstStyle>
          <a:p>
            <a:pPr>
              <a:defRPr/>
            </a:pPr>
            <a:fld id="{6A69CCFA-61DD-4B91-AC66-7DEFFA176883}" type="slidenum">
              <a:rPr lang="el-GR" altLang="el-GR"/>
              <a:pPr>
                <a:defRPr/>
              </a:pPr>
              <a:t>‹#›</a:t>
            </a:fld>
            <a:endParaRPr lang="el-GR" altLang="el-GR"/>
          </a:p>
        </p:txBody>
      </p:sp>
    </p:spTree>
    <p:extLst>
      <p:ext uri="{BB962C8B-B14F-4D97-AF65-F5344CB8AC3E}">
        <p14:creationId xmlns:p14="http://schemas.microsoft.com/office/powerpoint/2010/main" val="1717819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lstStyle>
            <a:lvl1pPr algn="l">
              <a:defRPr sz="4200" b="1" cap="none"/>
            </a:lvl1pPr>
          </a:lstStyle>
          <a:p>
            <a:r>
              <a:rPr lang="el-GR"/>
              <a:t>Στυλ κύριου τίτλου</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l-GR"/>
              <a:t>Επεξεργασία στυλ υποδείγματος κειμένου</a:t>
            </a:r>
          </a:p>
        </p:txBody>
      </p:sp>
      <p:sp>
        <p:nvSpPr>
          <p:cNvPr id="6" name="Date Placeholder 3"/>
          <p:cNvSpPr>
            <a:spLocks noGrp="1"/>
          </p:cNvSpPr>
          <p:nvPr>
            <p:ph type="dt" sz="half" idx="17"/>
          </p:nvPr>
        </p:nvSpPr>
        <p:spPr/>
        <p:txBody>
          <a:bodyPr/>
          <a:lstStyle>
            <a:lvl1pPr>
              <a:defRPr/>
            </a:lvl1pPr>
          </a:lstStyle>
          <a:p>
            <a:pPr>
              <a:defRPr/>
            </a:pPr>
            <a:fld id="{C60FA97E-554A-4476-8736-F004E661B2FD}" type="datetimeFigureOut">
              <a:rPr lang="el-GR"/>
              <a:pPr>
                <a:defRPr/>
              </a:pPr>
              <a:t>16/6/2023</a:t>
            </a:fld>
            <a:endParaRPr lang="el-GR"/>
          </a:p>
        </p:txBody>
      </p:sp>
      <p:sp>
        <p:nvSpPr>
          <p:cNvPr id="7" name="Footer Placeholder 4"/>
          <p:cNvSpPr>
            <a:spLocks noGrp="1"/>
          </p:cNvSpPr>
          <p:nvPr>
            <p:ph type="ftr" sz="quarter" idx="18"/>
          </p:nvPr>
        </p:nvSpPr>
        <p:spPr/>
        <p:txBody>
          <a:bodyPr/>
          <a:lstStyle>
            <a:lvl1pPr>
              <a:defRPr/>
            </a:lvl1pPr>
          </a:lstStyle>
          <a:p>
            <a:pPr>
              <a:defRPr/>
            </a:pPr>
            <a:endParaRPr lang="el-GR"/>
          </a:p>
        </p:txBody>
      </p:sp>
      <p:sp>
        <p:nvSpPr>
          <p:cNvPr id="8" name="Slide Number Placeholder 5"/>
          <p:cNvSpPr>
            <a:spLocks noGrp="1"/>
          </p:cNvSpPr>
          <p:nvPr>
            <p:ph type="sldNum" sz="quarter" idx="19"/>
          </p:nvPr>
        </p:nvSpPr>
        <p:spPr/>
        <p:txBody>
          <a:bodyPr/>
          <a:lstStyle>
            <a:lvl1pPr>
              <a:defRPr/>
            </a:lvl1pPr>
          </a:lstStyle>
          <a:p>
            <a:pPr>
              <a:defRPr/>
            </a:pPr>
            <a:fld id="{543D6B13-9CA1-427F-A1C4-B087E8999EC0}" type="slidenum">
              <a:rPr lang="el-GR" altLang="el-GR"/>
              <a:pPr>
                <a:defRPr/>
              </a:pPr>
              <a:t>‹#›</a:t>
            </a:fld>
            <a:endParaRPr lang="el-GR" altLang="el-GR"/>
          </a:p>
        </p:txBody>
      </p:sp>
    </p:spTree>
    <p:extLst>
      <p:ext uri="{BB962C8B-B14F-4D97-AF65-F5344CB8AC3E}">
        <p14:creationId xmlns:p14="http://schemas.microsoft.com/office/powerpoint/2010/main" val="342099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4"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l-GR"/>
              <a:t>Στυλ κύριου τίτλου</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l-GR"/>
              <a:t>Επεξεργασία στυλ υποδείγματος κειμένου</a:t>
            </a:r>
          </a:p>
        </p:txBody>
      </p:sp>
      <p:sp>
        <p:nvSpPr>
          <p:cNvPr id="5" name="Date Placeholder 1"/>
          <p:cNvSpPr>
            <a:spLocks noGrp="1"/>
          </p:cNvSpPr>
          <p:nvPr>
            <p:ph type="dt" sz="half" idx="17"/>
          </p:nvPr>
        </p:nvSpPr>
        <p:spPr/>
        <p:txBody>
          <a:bodyPr/>
          <a:lstStyle>
            <a:lvl1pPr>
              <a:defRPr/>
            </a:lvl1pPr>
          </a:lstStyle>
          <a:p>
            <a:pPr>
              <a:defRPr/>
            </a:pPr>
            <a:fld id="{F4DFC360-2460-47DB-A863-584F86D6E79F}" type="datetimeFigureOut">
              <a:rPr lang="el-GR"/>
              <a:pPr>
                <a:defRPr/>
              </a:pPr>
              <a:t>16/6/2023</a:t>
            </a:fld>
            <a:endParaRPr lang="el-GR"/>
          </a:p>
        </p:txBody>
      </p:sp>
      <p:sp>
        <p:nvSpPr>
          <p:cNvPr id="7" name="Footer Placeholder 2"/>
          <p:cNvSpPr>
            <a:spLocks noGrp="1"/>
          </p:cNvSpPr>
          <p:nvPr>
            <p:ph type="ftr" sz="quarter" idx="18"/>
          </p:nvPr>
        </p:nvSpPr>
        <p:spPr/>
        <p:txBody>
          <a:bodyPr/>
          <a:lstStyle>
            <a:lvl1pPr>
              <a:defRPr/>
            </a:lvl1pPr>
          </a:lstStyle>
          <a:p>
            <a:pPr>
              <a:defRPr/>
            </a:pPr>
            <a:endParaRPr lang="el-GR"/>
          </a:p>
        </p:txBody>
      </p:sp>
      <p:sp>
        <p:nvSpPr>
          <p:cNvPr id="8" name="Slide Number Placeholder 3"/>
          <p:cNvSpPr>
            <a:spLocks noGrp="1"/>
          </p:cNvSpPr>
          <p:nvPr>
            <p:ph type="sldNum" sz="quarter" idx="19"/>
          </p:nvPr>
        </p:nvSpPr>
        <p:spPr/>
        <p:txBody>
          <a:bodyPr/>
          <a:lstStyle>
            <a:lvl1pPr>
              <a:defRPr/>
            </a:lvl1pPr>
          </a:lstStyle>
          <a:p>
            <a:pPr>
              <a:defRPr/>
            </a:pPr>
            <a:fld id="{DAF420D4-2E31-46A1-8403-F8025AAC880F}" type="slidenum">
              <a:rPr lang="el-GR" altLang="el-GR"/>
              <a:pPr>
                <a:defRPr/>
              </a:pPr>
              <a:t>‹#›</a:t>
            </a:fld>
            <a:endParaRPr lang="el-GR" altLang="el-GR"/>
          </a:p>
        </p:txBody>
      </p:sp>
    </p:spTree>
    <p:extLst>
      <p:ext uri="{BB962C8B-B14F-4D97-AF65-F5344CB8AC3E}">
        <p14:creationId xmlns:p14="http://schemas.microsoft.com/office/powerpoint/2010/main" val="3933893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EFC3FD8B-8917-4FE0-B62C-DD6D922FB64C}" type="datetimeFigureOut">
              <a:rPr lang="el-GR"/>
              <a:pPr>
                <a:defRPr/>
              </a:pPr>
              <a:t>16/6/2023</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6156333F-7490-4A1A-AC24-339D99B858B8}" type="slidenum">
              <a:rPr lang="el-GR" altLang="el-GR"/>
              <a:pPr>
                <a:defRPr/>
              </a:pPr>
              <a:t>‹#›</a:t>
            </a:fld>
            <a:endParaRPr lang="el-GR" altLang="el-GR"/>
          </a:p>
        </p:txBody>
      </p:sp>
    </p:spTree>
    <p:extLst>
      <p:ext uri="{BB962C8B-B14F-4D97-AF65-F5344CB8AC3E}">
        <p14:creationId xmlns:p14="http://schemas.microsoft.com/office/powerpoint/2010/main" val="77411812"/>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p>
        </p:txBody>
      </p:sp>
      <p:sp>
        <p:nvSpPr>
          <p:cNvPr id="2" name="Vertical Title 1"/>
          <p:cNvSpPr>
            <a:spLocks noGrp="1"/>
          </p:cNvSpPr>
          <p:nvPr>
            <p:ph type="title" orient="vert"/>
          </p:nvPr>
        </p:nvSpPr>
        <p:spPr>
          <a:xfrm>
            <a:off x="6137655" y="586171"/>
            <a:ext cx="1701800" cy="5134798"/>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Date Placeholder 3"/>
          <p:cNvSpPr>
            <a:spLocks noGrp="1"/>
          </p:cNvSpPr>
          <p:nvPr>
            <p:ph type="dt" sz="half" idx="10"/>
          </p:nvPr>
        </p:nvSpPr>
        <p:spPr/>
        <p:txBody>
          <a:bodyPr/>
          <a:lstStyle>
            <a:lvl1pPr>
              <a:defRPr/>
            </a:lvl1pPr>
          </a:lstStyle>
          <a:p>
            <a:pPr>
              <a:defRPr/>
            </a:pPr>
            <a:fld id="{30FF1E14-AF73-4FCE-B2E8-406E27760183}" type="datetimeFigureOut">
              <a:rPr lang="el-GR"/>
              <a:pPr>
                <a:defRPr/>
              </a:pPr>
              <a:t>16/6/2023</a:t>
            </a:fld>
            <a:endParaRPr lang="el-GR"/>
          </a:p>
        </p:txBody>
      </p:sp>
      <p:sp>
        <p:nvSpPr>
          <p:cNvPr id="7" name="Footer Placeholder 4"/>
          <p:cNvSpPr>
            <a:spLocks noGrp="1"/>
          </p:cNvSpPr>
          <p:nvPr>
            <p:ph type="ftr" sz="quarter" idx="11"/>
          </p:nvPr>
        </p:nvSpPr>
        <p:spPr/>
        <p:txBody>
          <a:bodyPr/>
          <a:lstStyle>
            <a:lvl1pPr>
              <a:defRPr/>
            </a:lvl1pPr>
          </a:lstStyle>
          <a:p>
            <a:pPr>
              <a:defRPr/>
            </a:pPr>
            <a:endParaRPr lang="el-GR"/>
          </a:p>
        </p:txBody>
      </p:sp>
      <p:sp>
        <p:nvSpPr>
          <p:cNvPr id="8" name="Slide Number Placeholder 5"/>
          <p:cNvSpPr>
            <a:spLocks noGrp="1"/>
          </p:cNvSpPr>
          <p:nvPr>
            <p:ph type="sldNum" sz="quarter" idx="12"/>
          </p:nvPr>
        </p:nvSpPr>
        <p:spPr/>
        <p:txBody>
          <a:bodyPr/>
          <a:lstStyle>
            <a:lvl1pPr>
              <a:defRPr/>
            </a:lvl1pPr>
          </a:lstStyle>
          <a:p>
            <a:pPr>
              <a:defRPr/>
            </a:pPr>
            <a:fld id="{C9979FF4-2B3A-40F9-80E3-B810929AA99B}" type="slidenum">
              <a:rPr lang="el-GR" altLang="el-GR"/>
              <a:pPr>
                <a:defRPr/>
              </a:pPr>
              <a:t>‹#›</a:t>
            </a:fld>
            <a:endParaRPr lang="el-GR" altLang="el-GR"/>
          </a:p>
        </p:txBody>
      </p:sp>
    </p:spTree>
    <p:extLst>
      <p:ext uri="{BB962C8B-B14F-4D97-AF65-F5344CB8AC3E}">
        <p14:creationId xmlns:p14="http://schemas.microsoft.com/office/powerpoint/2010/main" val="104273588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E89FDA27-105A-453B-A5CB-C42380861367}" type="datetimeFigureOut">
              <a:rPr lang="el-GR"/>
              <a:pPr>
                <a:defRPr/>
              </a:pPr>
              <a:t>16/6/2023</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54C2510E-5AEE-42A3-AE6E-31ABF316D9D8}" type="slidenum">
              <a:rPr lang="el-GR" altLang="el-GR"/>
              <a:pPr>
                <a:defRPr/>
              </a:pPr>
              <a:t>‹#›</a:t>
            </a:fld>
            <a:endParaRPr lang="el-GR" altLang="el-GR"/>
          </a:p>
        </p:txBody>
      </p:sp>
    </p:spTree>
    <p:extLst>
      <p:ext uri="{BB962C8B-B14F-4D97-AF65-F5344CB8AC3E}">
        <p14:creationId xmlns:p14="http://schemas.microsoft.com/office/powerpoint/2010/main" val="255277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lstStyle>
            <a:lvl1pPr algn="r">
              <a:defRPr sz="4800" b="1" cap="none"/>
            </a:lvl1pPr>
          </a:lstStyle>
          <a:p>
            <a:r>
              <a:rPr lang="el-GR"/>
              <a:t>Στυλ κύριου τίτλου</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64737E10-B1FA-4806-8B2A-6A5486AD972B}" type="datetimeFigureOut">
              <a:rPr lang="el-GR"/>
              <a:pPr>
                <a:defRPr/>
              </a:pPr>
              <a:t>16/6/2023</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5B0AC443-3D8A-4EB3-ABC6-0EA06315B990}" type="slidenum">
              <a:rPr lang="el-GR" altLang="el-GR"/>
              <a:pPr>
                <a:defRPr/>
              </a:pPr>
              <a:t>‹#›</a:t>
            </a:fld>
            <a:endParaRPr lang="el-GR" altLang="el-GR"/>
          </a:p>
        </p:txBody>
      </p:sp>
    </p:spTree>
    <p:extLst>
      <p:ext uri="{BB962C8B-B14F-4D97-AF65-F5344CB8AC3E}">
        <p14:creationId xmlns:p14="http://schemas.microsoft.com/office/powerpoint/2010/main" val="342739595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809996" y="2222287"/>
            <a:ext cx="3670723" cy="36387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63280" y="2222287"/>
            <a:ext cx="3670720" cy="36387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Date Placeholder 4"/>
          <p:cNvSpPr>
            <a:spLocks noGrp="1"/>
          </p:cNvSpPr>
          <p:nvPr>
            <p:ph type="dt" sz="half" idx="10"/>
          </p:nvPr>
        </p:nvSpPr>
        <p:spPr/>
        <p:txBody>
          <a:bodyPr/>
          <a:lstStyle>
            <a:lvl1pPr>
              <a:defRPr/>
            </a:lvl1pPr>
          </a:lstStyle>
          <a:p>
            <a:pPr>
              <a:defRPr/>
            </a:pPr>
            <a:fld id="{AAA0B8CE-FDF3-48A0-8D62-FA33B1FB631B}" type="datetimeFigureOut">
              <a:rPr lang="el-GR"/>
              <a:pPr>
                <a:defRPr/>
              </a:pPr>
              <a:t>16/6/2023</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p:txBody>
          <a:bodyPr/>
          <a:lstStyle>
            <a:lvl1pPr>
              <a:defRPr/>
            </a:lvl1pPr>
          </a:lstStyle>
          <a:p>
            <a:pPr>
              <a:defRPr/>
            </a:pPr>
            <a:fld id="{AE7B03EE-AADA-47B7-90FD-A5F51FADFA8B}" type="slidenum">
              <a:rPr lang="el-GR" altLang="el-GR"/>
              <a:pPr>
                <a:defRPr/>
              </a:pPr>
              <a:t>‹#›</a:t>
            </a:fld>
            <a:endParaRPr lang="el-GR" altLang="el-GR"/>
          </a:p>
        </p:txBody>
      </p:sp>
    </p:spTree>
    <p:extLst>
      <p:ext uri="{BB962C8B-B14F-4D97-AF65-F5344CB8AC3E}">
        <p14:creationId xmlns:p14="http://schemas.microsoft.com/office/powerpoint/2010/main" val="193034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09996" y="2751137"/>
            <a:ext cx="3687391" cy="3109913"/>
          </a:xfrm>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63280" y="2751137"/>
            <a:ext cx="3670720" cy="3109913"/>
          </a:xfrm>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Date Placeholder 6"/>
          <p:cNvSpPr>
            <a:spLocks noGrp="1"/>
          </p:cNvSpPr>
          <p:nvPr>
            <p:ph type="dt" sz="half" idx="10"/>
          </p:nvPr>
        </p:nvSpPr>
        <p:spPr/>
        <p:txBody>
          <a:bodyPr/>
          <a:lstStyle>
            <a:lvl1pPr>
              <a:defRPr/>
            </a:lvl1pPr>
          </a:lstStyle>
          <a:p>
            <a:pPr>
              <a:defRPr/>
            </a:pPr>
            <a:fld id="{6905FB04-6F10-4D02-8CA9-32626140D146}" type="datetimeFigureOut">
              <a:rPr lang="el-GR"/>
              <a:pPr>
                <a:defRPr/>
              </a:pPr>
              <a:t>16/6/2023</a:t>
            </a:fld>
            <a:endParaRPr lang="el-GR"/>
          </a:p>
        </p:txBody>
      </p:sp>
      <p:sp>
        <p:nvSpPr>
          <p:cNvPr id="9" name="Footer Placeholder 7"/>
          <p:cNvSpPr>
            <a:spLocks noGrp="1"/>
          </p:cNvSpPr>
          <p:nvPr>
            <p:ph type="ftr" sz="quarter" idx="11"/>
          </p:nvPr>
        </p:nvSpPr>
        <p:spPr/>
        <p:txBody>
          <a:bodyPr/>
          <a:lstStyle>
            <a:lvl1pPr>
              <a:defRPr/>
            </a:lvl1pPr>
          </a:lstStyle>
          <a:p>
            <a:pPr>
              <a:defRPr/>
            </a:pPr>
            <a:endParaRPr lang="el-GR"/>
          </a:p>
        </p:txBody>
      </p:sp>
      <p:sp>
        <p:nvSpPr>
          <p:cNvPr id="10" name="Slide Number Placeholder 8"/>
          <p:cNvSpPr>
            <a:spLocks noGrp="1"/>
          </p:cNvSpPr>
          <p:nvPr>
            <p:ph type="sldNum" sz="quarter" idx="12"/>
          </p:nvPr>
        </p:nvSpPr>
        <p:spPr/>
        <p:txBody>
          <a:bodyPr/>
          <a:lstStyle>
            <a:lvl1pPr>
              <a:defRPr/>
            </a:lvl1pPr>
          </a:lstStyle>
          <a:p>
            <a:pPr>
              <a:defRPr/>
            </a:pPr>
            <a:fld id="{C01775FE-A692-404B-BBF4-F6F68EFF5DA8}" type="slidenum">
              <a:rPr lang="el-GR" altLang="el-GR"/>
              <a:pPr>
                <a:defRPr/>
              </a:pPr>
              <a:t>‹#›</a:t>
            </a:fld>
            <a:endParaRPr lang="el-GR" altLang="el-GR"/>
          </a:p>
        </p:txBody>
      </p:sp>
    </p:spTree>
    <p:extLst>
      <p:ext uri="{BB962C8B-B14F-4D97-AF65-F5344CB8AC3E}">
        <p14:creationId xmlns:p14="http://schemas.microsoft.com/office/powerpoint/2010/main" val="224087579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4" name="Date Placeholder 2"/>
          <p:cNvSpPr>
            <a:spLocks noGrp="1"/>
          </p:cNvSpPr>
          <p:nvPr>
            <p:ph type="dt" sz="half" idx="10"/>
          </p:nvPr>
        </p:nvSpPr>
        <p:spPr/>
        <p:txBody>
          <a:bodyPr/>
          <a:lstStyle>
            <a:lvl1pPr>
              <a:defRPr/>
            </a:lvl1pPr>
          </a:lstStyle>
          <a:p>
            <a:pPr>
              <a:defRPr/>
            </a:pPr>
            <a:fld id="{B2B75EFB-D63D-4602-ADF5-EF076B7D7703}" type="datetimeFigureOut">
              <a:rPr lang="el-GR"/>
              <a:pPr>
                <a:defRPr/>
              </a:pPr>
              <a:t>16/6/2023</a:t>
            </a:fld>
            <a:endParaRPr lang="el-GR"/>
          </a:p>
        </p:txBody>
      </p:sp>
      <p:sp>
        <p:nvSpPr>
          <p:cNvPr id="5" name="Footer Placeholder 3"/>
          <p:cNvSpPr>
            <a:spLocks noGrp="1"/>
          </p:cNvSpPr>
          <p:nvPr>
            <p:ph type="ftr" sz="quarter" idx="11"/>
          </p:nvPr>
        </p:nvSpPr>
        <p:spPr/>
        <p:txBody>
          <a:bodyPr/>
          <a:lstStyle>
            <a:lvl1pPr>
              <a:defRPr/>
            </a:lvl1pPr>
          </a:lstStyle>
          <a:p>
            <a:pPr>
              <a:defRPr/>
            </a:pPr>
            <a:endParaRPr lang="el-GR"/>
          </a:p>
        </p:txBody>
      </p:sp>
      <p:sp>
        <p:nvSpPr>
          <p:cNvPr id="6" name="Slide Number Placeholder 4"/>
          <p:cNvSpPr>
            <a:spLocks noGrp="1"/>
          </p:cNvSpPr>
          <p:nvPr>
            <p:ph type="sldNum" sz="quarter" idx="12"/>
          </p:nvPr>
        </p:nvSpPr>
        <p:spPr/>
        <p:txBody>
          <a:bodyPr/>
          <a:lstStyle>
            <a:lvl1pPr>
              <a:defRPr/>
            </a:lvl1pPr>
          </a:lstStyle>
          <a:p>
            <a:pPr>
              <a:defRPr/>
            </a:pPr>
            <a:fld id="{485601EB-75A2-48B1-9D8C-953480732A4A}" type="slidenum">
              <a:rPr lang="el-GR" altLang="el-GR"/>
              <a:pPr>
                <a:defRPr/>
              </a:pPr>
              <a:t>‹#›</a:t>
            </a:fld>
            <a:endParaRPr lang="el-GR" altLang="el-GR"/>
          </a:p>
        </p:txBody>
      </p:sp>
    </p:spTree>
    <p:extLst>
      <p:ext uri="{BB962C8B-B14F-4D97-AF65-F5344CB8AC3E}">
        <p14:creationId xmlns:p14="http://schemas.microsoft.com/office/powerpoint/2010/main" val="198971617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l-GR"/>
          </a:p>
        </p:txBody>
      </p:sp>
      <p:sp>
        <p:nvSpPr>
          <p:cNvPr id="3" name="Date Placeholder 3"/>
          <p:cNvSpPr>
            <a:spLocks noGrp="1"/>
          </p:cNvSpPr>
          <p:nvPr>
            <p:ph type="dt" sz="half" idx="11"/>
          </p:nvPr>
        </p:nvSpPr>
        <p:spPr/>
        <p:txBody>
          <a:bodyPr/>
          <a:lstStyle>
            <a:lvl1pPr>
              <a:defRPr/>
            </a:lvl1pPr>
          </a:lstStyle>
          <a:p>
            <a:pPr>
              <a:defRPr/>
            </a:pPr>
            <a:fld id="{377E6D65-3547-4D4F-87BF-1D8F668CE546}" type="datetimeFigureOut">
              <a:rPr lang="el-GR"/>
              <a:pPr>
                <a:defRPr/>
              </a:pPr>
              <a:t>16/6/2023</a:t>
            </a:fld>
            <a:endParaRPr lang="el-GR"/>
          </a:p>
        </p:txBody>
      </p:sp>
      <p:sp>
        <p:nvSpPr>
          <p:cNvPr id="4" name="Slide Number Placeholder 5"/>
          <p:cNvSpPr>
            <a:spLocks noGrp="1"/>
          </p:cNvSpPr>
          <p:nvPr>
            <p:ph type="sldNum" sz="quarter" idx="12"/>
          </p:nvPr>
        </p:nvSpPr>
        <p:spPr/>
        <p:txBody>
          <a:bodyPr/>
          <a:lstStyle>
            <a:lvl1pPr>
              <a:defRPr/>
            </a:lvl1pPr>
          </a:lstStyle>
          <a:p>
            <a:pPr>
              <a:defRPr/>
            </a:pPr>
            <a:fld id="{002FB7E8-A9C8-4EEE-B920-56579ECA5350}" type="slidenum">
              <a:rPr lang="el-GR" altLang="el-GR"/>
              <a:pPr>
                <a:defRPr/>
              </a:pPr>
              <a:t>‹#›</a:t>
            </a:fld>
            <a:endParaRPr lang="el-GR" altLang="el-GR"/>
          </a:p>
        </p:txBody>
      </p:sp>
    </p:spTree>
    <p:extLst>
      <p:ext uri="{BB962C8B-B14F-4D97-AF65-F5344CB8AC3E}">
        <p14:creationId xmlns:p14="http://schemas.microsoft.com/office/powerpoint/2010/main" val="17907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lstStyle>
            <a:lvl1pPr algn="l">
              <a:defRPr sz="2000" b="1"/>
            </a:lvl1pPr>
          </a:lstStyle>
          <a:p>
            <a:r>
              <a:rPr lang="el-GR"/>
              <a:t>Στυλ κύριου τίτλου</a:t>
            </a:r>
            <a:endParaRPr lang="en-US" dirty="0"/>
          </a:p>
        </p:txBody>
      </p:sp>
      <p:sp>
        <p:nvSpPr>
          <p:cNvPr id="3" name="Content Placeholder 2"/>
          <p:cNvSpPr>
            <a:spLocks noGrp="1"/>
          </p:cNvSpPr>
          <p:nvPr>
            <p:ph idx="1"/>
          </p:nvPr>
        </p:nvSpPr>
        <p:spPr>
          <a:xfrm>
            <a:off x="3641724" y="446087"/>
            <a:ext cx="4689475" cy="5414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6" name="Date Placeholder 4"/>
          <p:cNvSpPr>
            <a:spLocks noGrp="1"/>
          </p:cNvSpPr>
          <p:nvPr>
            <p:ph type="dt" sz="half" idx="10"/>
          </p:nvPr>
        </p:nvSpPr>
        <p:spPr/>
        <p:txBody>
          <a:bodyPr/>
          <a:lstStyle>
            <a:lvl1pPr>
              <a:defRPr/>
            </a:lvl1pPr>
          </a:lstStyle>
          <a:p>
            <a:pPr>
              <a:defRPr/>
            </a:pPr>
            <a:fld id="{048401EF-25F1-4022-8950-BF3C4E8CE109}" type="datetimeFigureOut">
              <a:rPr lang="el-GR"/>
              <a:pPr>
                <a:defRPr/>
              </a:pPr>
              <a:t>16/6/2023</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p:txBody>
          <a:bodyPr/>
          <a:lstStyle>
            <a:lvl1pPr>
              <a:defRPr/>
            </a:lvl1pPr>
          </a:lstStyle>
          <a:p>
            <a:pPr>
              <a:defRPr/>
            </a:pPr>
            <a:fld id="{98C76661-AFAB-48CF-B64C-0ABDB2C38FD0}" type="slidenum">
              <a:rPr lang="el-GR" altLang="el-GR"/>
              <a:pPr>
                <a:defRPr/>
              </a:pPr>
              <a:t>‹#›</a:t>
            </a:fld>
            <a:endParaRPr lang="el-GR" altLang="el-GR"/>
          </a:p>
        </p:txBody>
      </p:sp>
    </p:spTree>
    <p:extLst>
      <p:ext uri="{BB962C8B-B14F-4D97-AF65-F5344CB8AC3E}">
        <p14:creationId xmlns:p14="http://schemas.microsoft.com/office/powerpoint/2010/main" val="144976258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ormAutofit/>
          </a:bodyPr>
          <a:lstStyle>
            <a:lvl1pPr algn="l">
              <a:defRPr sz="2400" b="0"/>
            </a:lvl1pPr>
          </a:lstStyle>
          <a:p>
            <a:r>
              <a:rPr lang="el-GR"/>
              <a:t>Στυλ κύριου τίτλου</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bodyPr>
          <a:lstStyle>
            <a:lvl1pPr algn="ctr">
              <a:buFontTx/>
              <a:buNone/>
              <a:defRPr sz="1400"/>
            </a:lvl1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809996" y="2344684"/>
            <a:ext cx="3501548" cy="3516365"/>
          </a:xfrm>
        </p:spPr>
        <p:txBody>
          <a:bodyPr anchor="t"/>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4"/>
          </p:nvPr>
        </p:nvSpPr>
        <p:spPr>
          <a:xfrm>
            <a:off x="2914650" y="6042025"/>
            <a:ext cx="731838" cy="365125"/>
          </a:xfrm>
        </p:spPr>
        <p:txBody>
          <a:bodyPr/>
          <a:lstStyle>
            <a:lvl1pPr>
              <a:defRPr/>
            </a:lvl1pPr>
          </a:lstStyle>
          <a:p>
            <a:pPr>
              <a:defRPr/>
            </a:pPr>
            <a:fld id="{787C9C32-722C-4276-AAC4-2C2A25543994}" type="datetimeFigureOut">
              <a:rPr lang="el-GR"/>
              <a:pPr>
                <a:defRPr/>
              </a:pPr>
              <a:t>16/6/2023</a:t>
            </a:fld>
            <a:endParaRPr lang="el-GR"/>
          </a:p>
        </p:txBody>
      </p:sp>
      <p:sp>
        <p:nvSpPr>
          <p:cNvPr id="6" name="Footer Placeholder 5"/>
          <p:cNvSpPr>
            <a:spLocks noGrp="1"/>
          </p:cNvSpPr>
          <p:nvPr>
            <p:ph type="ftr" sz="quarter" idx="15"/>
          </p:nvPr>
        </p:nvSpPr>
        <p:spPr>
          <a:xfrm>
            <a:off x="442913" y="6042025"/>
            <a:ext cx="2471737" cy="365125"/>
          </a:xfrm>
        </p:spPr>
        <p:txBody>
          <a:bodyPr/>
          <a:lstStyle>
            <a:lvl1pPr>
              <a:defRPr/>
            </a:lvl1pPr>
          </a:lstStyle>
          <a:p>
            <a:pPr>
              <a:defRPr/>
            </a:pPr>
            <a:endParaRPr lang="el-GR"/>
          </a:p>
        </p:txBody>
      </p:sp>
      <p:sp>
        <p:nvSpPr>
          <p:cNvPr id="7" name="Slide Number Placeholder 6"/>
          <p:cNvSpPr>
            <a:spLocks noGrp="1"/>
          </p:cNvSpPr>
          <p:nvPr>
            <p:ph type="sldNum" sz="quarter" idx="16"/>
          </p:nvPr>
        </p:nvSpPr>
        <p:spPr>
          <a:xfrm>
            <a:off x="3646488" y="5916613"/>
            <a:ext cx="796925" cy="490537"/>
          </a:xfrm>
        </p:spPr>
        <p:txBody>
          <a:bodyPr/>
          <a:lstStyle>
            <a:lvl1pPr>
              <a:defRPr/>
            </a:lvl1pPr>
          </a:lstStyle>
          <a:p>
            <a:pPr>
              <a:defRPr/>
            </a:pPr>
            <a:fld id="{CE868A4A-958F-4CCE-BB22-9CE8DB5DA9AB}" type="slidenum">
              <a:rPr lang="el-GR" altLang="el-GR"/>
              <a:pPr>
                <a:defRPr/>
              </a:pPr>
              <a:t>‹#›</a:t>
            </a:fld>
            <a:endParaRPr lang="el-GR" altLang="el-GR"/>
          </a:p>
        </p:txBody>
      </p:sp>
    </p:spTree>
    <p:extLst>
      <p:ext uri="{BB962C8B-B14F-4D97-AF65-F5344CB8AC3E}">
        <p14:creationId xmlns:p14="http://schemas.microsoft.com/office/powerpoint/2010/main" val="207746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625" y="447675"/>
            <a:ext cx="7524750" cy="969963"/>
          </a:xfrm>
          <a:prstGeom prst="rect">
            <a:avLst/>
          </a:prstGeom>
          <a:effectLst>
            <a:outerShdw blurRad="50800" dir="14400000">
              <a:srgbClr val="000000">
                <a:alpha val="60000"/>
              </a:srgbClr>
            </a:outerShdw>
          </a:effectLst>
        </p:spPr>
        <p:txBody>
          <a:bodyPr vert="horz" wrap="square" lIns="91440" tIns="45720" rIns="91440" bIns="45720" numCol="1" anchor="b" anchorCtr="0" compatLnSpc="1">
            <a:prstTxWarp prst="textNoShape">
              <a:avLst/>
            </a:prstTxWarp>
            <a:noAutofit/>
          </a:bodyPr>
          <a:lstStyle/>
          <a:p>
            <a:pPr lvl="0"/>
            <a:r>
              <a:rPr lang="el-GR" altLang="el-GR"/>
              <a:t>Στυλ κύριου τίτλου</a:t>
            </a:r>
            <a:endParaRPr lang="en-US" altLang="el-GR"/>
          </a:p>
        </p:txBody>
      </p:sp>
      <p:sp>
        <p:nvSpPr>
          <p:cNvPr id="3" name="Text Placeholder 2"/>
          <p:cNvSpPr>
            <a:spLocks noGrp="1"/>
          </p:cNvSpPr>
          <p:nvPr>
            <p:ph type="body" idx="1"/>
          </p:nvPr>
        </p:nvSpPr>
        <p:spPr>
          <a:xfrm>
            <a:off x="809625" y="2184400"/>
            <a:ext cx="7524750" cy="36750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Footer Placeholder 4"/>
          <p:cNvSpPr>
            <a:spLocks noGrp="1"/>
          </p:cNvSpPr>
          <p:nvPr>
            <p:ph type="ftr" sz="quarter" idx="3"/>
          </p:nvPr>
        </p:nvSpPr>
        <p:spPr>
          <a:xfrm>
            <a:off x="442913" y="6042025"/>
            <a:ext cx="6289675" cy="365125"/>
          </a:xfrm>
          <a:prstGeom prst="rect">
            <a:avLst/>
          </a:prstGeom>
        </p:spPr>
        <p:txBody>
          <a:bodyPr vert="horz" lIns="91440" tIns="45720" rIns="91440" bIns="45720" rtlCol="0" anchor="b"/>
          <a:lstStyle>
            <a:lvl1pPr algn="l" eaLnBrk="1" fontAlgn="auto" hangingPunct="1">
              <a:spcBef>
                <a:spcPts val="0"/>
              </a:spcBef>
              <a:spcAft>
                <a:spcPts val="0"/>
              </a:spcAft>
              <a:defRPr sz="900">
                <a:solidFill>
                  <a:schemeClr val="tx1"/>
                </a:solidFill>
                <a:latin typeface="+mn-lt"/>
              </a:defRPr>
            </a:lvl1pPr>
          </a:lstStyle>
          <a:p>
            <a:pPr>
              <a:defRPr/>
            </a:pPr>
            <a:endParaRPr lang="el-GR"/>
          </a:p>
        </p:txBody>
      </p:sp>
      <p:sp>
        <p:nvSpPr>
          <p:cNvPr id="4" name="Date Placeholder 3"/>
          <p:cNvSpPr>
            <a:spLocks noGrp="1"/>
          </p:cNvSpPr>
          <p:nvPr>
            <p:ph type="dt" sz="half" idx="2"/>
          </p:nvPr>
        </p:nvSpPr>
        <p:spPr>
          <a:xfrm>
            <a:off x="6911975" y="6042025"/>
            <a:ext cx="992188" cy="365125"/>
          </a:xfrm>
          <a:prstGeom prst="rect">
            <a:avLst/>
          </a:prstGeom>
        </p:spPr>
        <p:txBody>
          <a:bodyPr vert="horz" lIns="91440" tIns="45720" rIns="91440" bIns="45720" rtlCol="0" anchor="b"/>
          <a:lstStyle>
            <a:lvl1pPr algn="r" eaLnBrk="1" fontAlgn="auto" hangingPunct="1">
              <a:spcBef>
                <a:spcPts val="0"/>
              </a:spcBef>
              <a:spcAft>
                <a:spcPts val="0"/>
              </a:spcAft>
              <a:defRPr sz="900" smtClean="0">
                <a:solidFill>
                  <a:schemeClr val="tx1"/>
                </a:solidFill>
                <a:latin typeface="+mn-lt"/>
              </a:defRPr>
            </a:lvl1pPr>
          </a:lstStyle>
          <a:p>
            <a:pPr>
              <a:defRPr/>
            </a:pPr>
            <a:fld id="{A25E7B81-F517-4AC5-A20F-19CF25100CAC}" type="datetimeFigureOut">
              <a:rPr lang="el-GR"/>
              <a:pPr>
                <a:defRPr/>
              </a:pPr>
              <a:t>16/6/2023</a:t>
            </a:fld>
            <a:endParaRPr lang="el-GR"/>
          </a:p>
        </p:txBody>
      </p:sp>
      <p:sp>
        <p:nvSpPr>
          <p:cNvPr id="6" name="Slide Number Placeholder 5"/>
          <p:cNvSpPr>
            <a:spLocks noGrp="1"/>
          </p:cNvSpPr>
          <p:nvPr>
            <p:ph type="sldNum" sz="quarter" idx="4"/>
          </p:nvPr>
        </p:nvSpPr>
        <p:spPr>
          <a:xfrm>
            <a:off x="7904163" y="5916613"/>
            <a:ext cx="796925" cy="490537"/>
          </a:xfrm>
          <a:prstGeom prst="rect">
            <a:avLst/>
          </a:prstGeom>
        </p:spPr>
        <p:txBody>
          <a:bodyPr vert="horz" lIns="91440" tIns="45720" rIns="91440" bIns="10800" rtlCol="0" anchor="b"/>
          <a:lstStyle>
            <a:lvl1pPr algn="r" eaLnBrk="1" fontAlgn="auto" hangingPunct="1">
              <a:spcBef>
                <a:spcPts val="0"/>
              </a:spcBef>
              <a:spcAft>
                <a:spcPts val="0"/>
              </a:spcAft>
              <a:defRPr sz="2000" smtClean="0">
                <a:solidFill>
                  <a:schemeClr val="accent1"/>
                </a:solidFill>
                <a:latin typeface="+mn-lt"/>
              </a:defRPr>
            </a:lvl1pPr>
          </a:lstStyle>
          <a:p>
            <a:pPr>
              <a:defRPr/>
            </a:pPr>
            <a:fld id="{9732C044-4AFA-439C-AD38-9E7E4EACEB4E}" type="slidenum">
              <a:rPr lang="el-GR" altLang="el-GR"/>
              <a:pPr>
                <a:defRPr/>
              </a:pPr>
              <a:t>‹#›</a:t>
            </a:fld>
            <a:endParaRPr lang="el-GR" altLang="el-GR"/>
          </a:p>
        </p:txBody>
      </p:sp>
    </p:spTree>
  </p:cSld>
  <p:clrMap bg1="dk1" tx1="lt1" bg2="dk2" tx2="lt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 id="2147484296" r:id="rId5"/>
    <p:sldLayoutId id="2147484297" r:id="rId6"/>
    <p:sldLayoutId id="2147484290" r:id="rId7"/>
    <p:sldLayoutId id="2147484298" r:id="rId8"/>
    <p:sldLayoutId id="2147484299" r:id="rId9"/>
    <p:sldLayoutId id="2147484291" r:id="rId10"/>
    <p:sldLayoutId id="2147484300" r:id="rId11"/>
    <p:sldLayoutId id="2147484301" r:id="rId12"/>
    <p:sldLayoutId id="2147484302" r:id="rId13"/>
    <p:sldLayoutId id="2147484303" r:id="rId14"/>
  </p:sldLayoutIdLst>
  <p:transition spd="slow">
    <p:fade/>
  </p:transition>
  <p:txStyles>
    <p:titleStyle>
      <a:lvl1pPr algn="l" defTabSz="457200" rtl="0" fontAlgn="base">
        <a:spcBef>
          <a:spcPct val="0"/>
        </a:spcBef>
        <a:spcAft>
          <a:spcPct val="0"/>
        </a:spcAft>
        <a:defRPr sz="4000" b="1" kern="1200">
          <a:solidFill>
            <a:srgbClr val="FEFEFE"/>
          </a:solidFill>
          <a:latin typeface="+mj-lt"/>
          <a:ea typeface="Trebuchet MS" panose="020B0603020202020204" pitchFamily="34" charset="0"/>
          <a:cs typeface="Trebuchet MS"/>
        </a:defRPr>
      </a:lvl1pPr>
      <a:lvl2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2pPr>
      <a:lvl3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3pPr>
      <a:lvl4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4pPr>
      <a:lvl5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Font typeface="Wingdings 2" panose="05020102010507070707" pitchFamily="18" charset="2"/>
        <a:buChar char=""/>
        <a:defRPr kern="1200">
          <a:solidFill>
            <a:schemeClr val="tx1"/>
          </a:solidFill>
          <a:latin typeface="+mn-lt"/>
          <a:ea typeface="+mn-ea"/>
          <a:cs typeface="+mn-cs"/>
        </a:defRPr>
      </a:lvl1pPr>
      <a:lvl2pPr marL="742950" indent="-285750" algn="l" defTabSz="457200" rtl="0" fontAlgn="base">
        <a:spcBef>
          <a:spcPct val="20000"/>
        </a:spcBef>
        <a:spcAft>
          <a:spcPts val="600"/>
        </a:spcAft>
        <a:buClr>
          <a:schemeClr val="accent1"/>
        </a:buClr>
        <a:buFont typeface="Wingdings 2" panose="05020102010507070707" pitchFamily="18" charset="2"/>
        <a:buChar char=""/>
        <a:defRPr sz="1600" kern="1200">
          <a:solidFill>
            <a:schemeClr val="tx1"/>
          </a:solidFill>
          <a:latin typeface="+mn-lt"/>
          <a:ea typeface="+mn-ea"/>
          <a:cs typeface="+mn-cs"/>
        </a:defRPr>
      </a:lvl2pPr>
      <a:lvl3pPr marL="1143000" indent="-228600" algn="l" defTabSz="457200" rtl="0" fontAlgn="base">
        <a:spcBef>
          <a:spcPct val="20000"/>
        </a:spcBef>
        <a:spcAft>
          <a:spcPts val="600"/>
        </a:spcAft>
        <a:buClr>
          <a:schemeClr val="accent1"/>
        </a:buClr>
        <a:buFont typeface="Wingdings 2" panose="05020102010507070707" pitchFamily="18" charset="2"/>
        <a:buChar char=""/>
        <a:defRPr sz="1400" kern="1200">
          <a:solidFill>
            <a:schemeClr val="tx1"/>
          </a:solidFill>
          <a:latin typeface="+mn-lt"/>
          <a:ea typeface="+mn-ea"/>
          <a:cs typeface="+mn-cs"/>
        </a:defRPr>
      </a:lvl3pPr>
      <a:lvl4pPr marL="1600200" indent="-228600" algn="l" defTabSz="457200" rtl="0" fontAlgn="base">
        <a:spcBef>
          <a:spcPct val="20000"/>
        </a:spcBef>
        <a:spcAft>
          <a:spcPts val="600"/>
        </a:spcAft>
        <a:buClr>
          <a:schemeClr val="accent1"/>
        </a:buClr>
        <a:buFont typeface="Wingdings 2" panose="05020102010507070707" pitchFamily="18" charset="2"/>
        <a:buChar char=""/>
        <a:defRPr sz="1200" kern="1200">
          <a:solidFill>
            <a:schemeClr val="tx1"/>
          </a:solidFill>
          <a:latin typeface="+mn-lt"/>
          <a:ea typeface="+mn-ea"/>
          <a:cs typeface="+mn-cs"/>
        </a:defRPr>
      </a:lvl4pPr>
      <a:lvl5pPr marL="2057400" indent="-228600" algn="l" defTabSz="457200" rtl="0" fontAlgn="base">
        <a:spcBef>
          <a:spcPct val="20000"/>
        </a:spcBef>
        <a:spcAft>
          <a:spcPts val="600"/>
        </a:spcAft>
        <a:buClr>
          <a:schemeClr val="accent1"/>
        </a:buClr>
        <a:buFont typeface="Wingdings 2" panose="05020102010507070707" pitchFamily="18"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288" y="476250"/>
            <a:ext cx="8748712" cy="3095625"/>
          </a:xfrm>
        </p:spPr>
        <p:txBody>
          <a:bodyPr>
            <a:normAutofit fontScale="90000"/>
          </a:bodyPr>
          <a:lstStyle/>
          <a:p>
            <a:r>
              <a:rPr lang="en-US" altLang="el-GR" sz="3200" dirty="0">
                <a:cs typeface="Trebuchet MS" panose="020B0603020202020204" pitchFamily="34" charset="0"/>
              </a:rPr>
              <a:t>7</a:t>
            </a:r>
            <a:r>
              <a:rPr lang="el-GR" altLang="el-GR" sz="3200" baseline="30000" dirty="0">
                <a:cs typeface="Trebuchet MS" panose="020B0603020202020204" pitchFamily="34" charset="0"/>
              </a:rPr>
              <a:t>η</a:t>
            </a:r>
            <a:r>
              <a:rPr lang="el-GR" altLang="el-GR" sz="3200" dirty="0">
                <a:cs typeface="Trebuchet MS" panose="020B0603020202020204" pitchFamily="34" charset="0"/>
              </a:rPr>
              <a:t> Συνεδρίαση Επιτροπής Παρακολούθησης ΕΠ </a:t>
            </a:r>
            <a:br>
              <a:rPr lang="el-GR" altLang="el-GR" sz="3200" dirty="0">
                <a:cs typeface="Trebuchet MS" panose="020B0603020202020204" pitchFamily="34" charset="0"/>
              </a:rPr>
            </a:br>
            <a:r>
              <a:rPr lang="el-GR" altLang="el-GR" sz="3200" dirty="0">
                <a:cs typeface="Trebuchet MS" panose="020B0603020202020204" pitchFamily="34" charset="0"/>
              </a:rPr>
              <a:t>Περιφέρειας Στερεάς Ελλάδας </a:t>
            </a:r>
            <a:r>
              <a:rPr lang="en-US" altLang="el-GR" sz="3200" dirty="0">
                <a:cs typeface="Trebuchet MS" panose="020B0603020202020204" pitchFamily="34" charset="0"/>
              </a:rPr>
              <a:t/>
            </a:r>
            <a:br>
              <a:rPr lang="en-US" altLang="el-GR" sz="3200" dirty="0">
                <a:cs typeface="Trebuchet MS" panose="020B0603020202020204" pitchFamily="34" charset="0"/>
              </a:rPr>
            </a:br>
            <a:r>
              <a:rPr lang="el-GR" altLang="el-GR" sz="3200" dirty="0">
                <a:cs typeface="Trebuchet MS" panose="020B0603020202020204" pitchFamily="34" charset="0"/>
              </a:rPr>
              <a:t>2014-2020</a:t>
            </a:r>
            <a:r>
              <a:rPr lang="el-GR" altLang="el-GR" sz="4900" dirty="0">
                <a:cs typeface="Trebuchet MS" panose="020B0603020202020204" pitchFamily="34" charset="0"/>
              </a:rPr>
              <a:t/>
            </a:r>
            <a:br>
              <a:rPr lang="el-GR" altLang="el-GR" sz="4900" dirty="0">
                <a:cs typeface="Trebuchet MS" panose="020B0603020202020204" pitchFamily="34" charset="0"/>
              </a:rPr>
            </a:br>
            <a:r>
              <a:rPr lang="en-US" altLang="el-GR" sz="4900" dirty="0">
                <a:cs typeface="Trebuchet MS" panose="020B0603020202020204" pitchFamily="34" charset="0"/>
              </a:rPr>
              <a:t/>
            </a:r>
            <a:br>
              <a:rPr lang="en-US" altLang="el-GR" sz="4900" dirty="0">
                <a:cs typeface="Trebuchet MS" panose="020B0603020202020204" pitchFamily="34" charset="0"/>
              </a:rPr>
            </a:br>
            <a:r>
              <a:rPr lang="el-GR" altLang="el-GR" sz="2900" dirty="0">
                <a:solidFill>
                  <a:srgbClr val="E6B9B8"/>
                </a:solidFill>
                <a:cs typeface="Trebuchet MS" panose="020B0603020202020204" pitchFamily="34" charset="0"/>
              </a:rPr>
              <a:t>Καμένα Βούρλα, 19 Ιουνίου 2023</a:t>
            </a:r>
            <a:endParaRPr lang="el-GR" altLang="el-GR" sz="2900" dirty="0">
              <a:cs typeface="Trebuchet MS" panose="020B0603020202020204" pitchFamily="34" charset="0"/>
            </a:endParaRPr>
          </a:p>
        </p:txBody>
      </p:sp>
      <p:sp>
        <p:nvSpPr>
          <p:cNvPr id="5123" name="2 - Υπότιτλος"/>
          <p:cNvSpPr>
            <a:spLocks noGrp="1"/>
          </p:cNvSpPr>
          <p:nvPr>
            <p:ph type="subTitle" idx="1"/>
          </p:nvPr>
        </p:nvSpPr>
        <p:spPr>
          <a:xfrm>
            <a:off x="323850" y="3933825"/>
            <a:ext cx="8496622" cy="935038"/>
          </a:xfrm>
        </p:spPr>
        <p:txBody>
          <a:bodyPr>
            <a:normAutofit/>
          </a:bodyPr>
          <a:lstStyle/>
          <a:p>
            <a:pPr marL="63500" algn="ctr" fontAlgn="auto">
              <a:defRPr/>
            </a:pPr>
            <a:r>
              <a:rPr lang="el-GR" altLang="el-GR" sz="2400" b="1" dirty="0"/>
              <a:t>Ενημέρωση για θέματα Αξιολόγησης του Ε.Π. </a:t>
            </a:r>
          </a:p>
        </p:txBody>
      </p:sp>
      <p:pic>
        <p:nvPicPr>
          <p:cNvPr id="15364"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5373688"/>
            <a:ext cx="65341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107504" y="2204864"/>
            <a:ext cx="8928992" cy="4608512"/>
          </a:xfrm>
        </p:spPr>
        <p:style>
          <a:lnRef idx="1">
            <a:schemeClr val="accent2"/>
          </a:lnRef>
          <a:fillRef idx="2">
            <a:schemeClr val="accent2"/>
          </a:fillRef>
          <a:effectRef idx="1">
            <a:schemeClr val="accent2"/>
          </a:effectRef>
          <a:fontRef idx="minor">
            <a:schemeClr val="dk1"/>
          </a:fontRef>
        </p:style>
        <p:txBody>
          <a:bodyPr>
            <a:noAutofit/>
          </a:bodyPr>
          <a:lstStyle/>
          <a:p>
            <a:pPr algn="just" fontAlgn="auto">
              <a:lnSpc>
                <a:spcPct val="110000"/>
              </a:lnSpc>
              <a:spcAft>
                <a:spcPts val="0"/>
              </a:spcAft>
              <a:defRPr/>
            </a:pPr>
            <a:r>
              <a:rPr lang="el-GR" sz="1500" b="1" dirty="0">
                <a:solidFill>
                  <a:schemeClr val="tx1"/>
                </a:solidFill>
                <a:latin typeface="Century Gothic (Κυρίως κείμενο)"/>
              </a:rPr>
              <a:t>Αξιολόγηση Δράσεων Ειδικής Αγωγής </a:t>
            </a:r>
            <a:r>
              <a:rPr lang="el-GR" sz="1500" dirty="0">
                <a:solidFill>
                  <a:schemeClr val="accent6">
                    <a:lumMod val="40000"/>
                    <a:lumOff val="60000"/>
                  </a:schemeClr>
                </a:solidFill>
                <a:latin typeface="Century Gothic (Κυρίως κείμενο)"/>
              </a:rPr>
              <a:t>(ΕΥΔ.Ε.Π. «Ανάπτυξη Ανθρώπινου Δυναμικού, Εκπαίδευση &amp; Διά Βίου Μάθηση»)</a:t>
            </a:r>
          </a:p>
          <a:p>
            <a:pPr marL="0" indent="0" algn="just" fontAlgn="auto">
              <a:lnSpc>
                <a:spcPct val="110000"/>
              </a:lnSpc>
              <a:spcAft>
                <a:spcPts val="0"/>
              </a:spcAft>
              <a:buNone/>
              <a:defRPr/>
            </a:pPr>
            <a:r>
              <a:rPr lang="el-GR" sz="1400" dirty="0">
                <a:solidFill>
                  <a:schemeClr val="tx1"/>
                </a:solidFill>
                <a:latin typeface="Century Gothic (Κυρίως κείμενο)"/>
              </a:rPr>
              <a:t>Η μελέτη εκπονήθηκε με χρηματοδότηση του ΕΠΑΝΑΔΒΜ και με τη συνεργασία της  ΕΥΣΕΚΤ. Σε σχέση με το ΕΠ Στερεάς Ελλάδας 2014-2020 περιλαμβάνεται η αξιολόγηση των δράσεων Εξειδικευμένης εκπαιδευτικής υποστήριξης για την ένταξη μαθητών με αναπηρία ή/και ειδικές εκπαιδευτικές ανάγκες.</a:t>
            </a:r>
          </a:p>
          <a:p>
            <a:pPr marL="0" indent="0" algn="just" fontAlgn="auto">
              <a:lnSpc>
                <a:spcPct val="110000"/>
              </a:lnSpc>
              <a:spcAft>
                <a:spcPts val="0"/>
              </a:spcAft>
              <a:buNone/>
              <a:defRPr/>
            </a:pPr>
            <a:r>
              <a:rPr lang="el-GR" sz="1400" dirty="0">
                <a:solidFill>
                  <a:schemeClr val="tx1"/>
                </a:solidFill>
                <a:latin typeface="Century Gothic (Κυρίως κείμενο)"/>
              </a:rPr>
              <a:t>Η αξιολόγηση ανέδειξε την υψηλή αποτελεσματικότητα των δράσεων και την επίτευξη των ποσοτικών στόχων του προγραμματισμού. Παρατηρήθηκε, επίσης, υψηλή αποτελεσματικότητα των παρεμβάσεων, ιδιαίτερα αυτών που υλοποιήθηκαν μέσω των ΠΕΠ (χαμηλό </a:t>
            </a:r>
            <a:r>
              <a:rPr lang="el-GR" sz="1400" dirty="0" err="1">
                <a:solidFill>
                  <a:schemeClr val="tx1"/>
                </a:solidFill>
                <a:latin typeface="Century Gothic (Κυρίως κείμενο)"/>
              </a:rPr>
              <a:t>μοναδιαίο</a:t>
            </a:r>
            <a:r>
              <a:rPr lang="el-GR" sz="1400" dirty="0">
                <a:solidFill>
                  <a:schemeClr val="tx1"/>
                </a:solidFill>
                <a:latin typeface="Century Gothic (Κυρίως κείμενο)"/>
              </a:rPr>
              <a:t> </a:t>
            </a:r>
            <a:r>
              <a:rPr lang="el-GR" sz="1400" dirty="0" err="1">
                <a:solidFill>
                  <a:schemeClr val="tx1"/>
                </a:solidFill>
                <a:latin typeface="Century Gothic (Κυρίως κείμενο)"/>
              </a:rPr>
              <a:t>κόσοτος</a:t>
            </a:r>
            <a:r>
              <a:rPr lang="el-GR" sz="1400" dirty="0">
                <a:solidFill>
                  <a:schemeClr val="tx1"/>
                </a:solidFill>
                <a:latin typeface="Century Gothic (Κυρίως κείμενο)"/>
              </a:rPr>
              <a:t> σε σχέση με το προγραμματισθέν)</a:t>
            </a:r>
          </a:p>
          <a:p>
            <a:pPr algn="just" fontAlgn="auto">
              <a:lnSpc>
                <a:spcPct val="110000"/>
              </a:lnSpc>
              <a:spcAft>
                <a:spcPts val="0"/>
              </a:spcAft>
              <a:defRPr/>
            </a:pPr>
            <a:endParaRPr lang="el-GR" sz="1500" b="1" dirty="0">
              <a:solidFill>
                <a:schemeClr val="tx1"/>
              </a:solidFill>
              <a:latin typeface="Century Gothic (Κυρίως κείμενο)"/>
            </a:endParaRPr>
          </a:p>
          <a:p>
            <a:pPr algn="just" fontAlgn="auto">
              <a:lnSpc>
                <a:spcPct val="110000"/>
              </a:lnSpc>
              <a:spcAft>
                <a:spcPts val="0"/>
              </a:spcAft>
              <a:defRPr/>
            </a:pPr>
            <a:r>
              <a:rPr lang="el-GR" sz="1500" b="1" dirty="0">
                <a:solidFill>
                  <a:schemeClr val="tx1"/>
                </a:solidFill>
                <a:latin typeface="Century Gothic (Κυρίως κείμενο)"/>
              </a:rPr>
              <a:t>Αποτίμηση της επίδρασης  των πόρων του ΕΣΠΑ για τη στήριξη της επιχειρηματικότητας την περίοδο της πανδημίας COVID-19.</a:t>
            </a:r>
          </a:p>
          <a:p>
            <a:pPr marL="0" indent="0" algn="just" fontAlgn="auto">
              <a:lnSpc>
                <a:spcPct val="110000"/>
              </a:lnSpc>
              <a:spcAft>
                <a:spcPts val="0"/>
              </a:spcAft>
              <a:buNone/>
              <a:defRPr/>
            </a:pPr>
            <a:r>
              <a:rPr lang="el-GR" sz="1400" dirty="0">
                <a:solidFill>
                  <a:schemeClr val="tx1"/>
                </a:solidFill>
                <a:latin typeface="Century Gothic (Κυρίως κείμενο)"/>
              </a:rPr>
              <a:t>Βρίσκεται σε φάση ολοκλήρωσης κατά την τρέχουσα περίοδο και περιλαμβάνει την αποτύπωση και αξιολόγηση των θετικών και αρνητικών αποτελεσμάτων, αδυναμιών ή/και δυσκολιών κατά την υλοποίηση των δράσεων ενίσχυσης της επιχειρηματικότητας.</a:t>
            </a:r>
          </a:p>
        </p:txBody>
      </p:sp>
    </p:spTree>
    <p:extLst>
      <p:ext uri="{BB962C8B-B14F-4D97-AF65-F5344CB8AC3E}">
        <p14:creationId xmlns:p14="http://schemas.microsoft.com/office/powerpoint/2010/main" val="125422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Επόμενες ενέργειες</a:t>
            </a:r>
          </a:p>
        </p:txBody>
      </p:sp>
      <p:sp>
        <p:nvSpPr>
          <p:cNvPr id="3" name="2 - Θέση περιεχομένου"/>
          <p:cNvSpPr>
            <a:spLocks noGrp="1"/>
          </p:cNvSpPr>
          <p:nvPr>
            <p:ph idx="1"/>
          </p:nvPr>
        </p:nvSpPr>
        <p:spPr>
          <a:xfrm>
            <a:off x="457200" y="2420887"/>
            <a:ext cx="8229600" cy="3960863"/>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fontAlgn="auto">
              <a:lnSpc>
                <a:spcPct val="110000"/>
              </a:lnSpc>
              <a:spcAft>
                <a:spcPts val="0"/>
              </a:spcAft>
              <a:buNone/>
              <a:defRPr/>
            </a:pPr>
            <a:r>
              <a:rPr lang="el-GR" sz="1400" b="1" dirty="0">
                <a:solidFill>
                  <a:schemeClr val="tx1"/>
                </a:solidFill>
                <a:latin typeface="Century Gothic (Κυρίως κείμενο)"/>
              </a:rPr>
              <a:t>Η ΕΥΔ Προγράμματος «Στερεά Ελλάδα» </a:t>
            </a:r>
            <a:r>
              <a:rPr lang="el-GR" sz="1400" dirty="0">
                <a:solidFill>
                  <a:schemeClr val="tx1"/>
                </a:solidFill>
                <a:latin typeface="Century Gothic (Κυρίως κείμενο)"/>
              </a:rPr>
              <a:t>βρίσκεται σε διαδικασία </a:t>
            </a:r>
            <a:r>
              <a:rPr lang="el-GR" sz="1400" b="1" dirty="0">
                <a:solidFill>
                  <a:schemeClr val="tx1"/>
                </a:solidFill>
                <a:latin typeface="Century Gothic (Κυρίως κείμενο)"/>
              </a:rPr>
              <a:t>αναθεώρησης του Σχεδίου Αξιολογήσεων</a:t>
            </a:r>
            <a:r>
              <a:rPr lang="el-GR" sz="1400" dirty="0">
                <a:solidFill>
                  <a:schemeClr val="tx1"/>
                </a:solidFill>
                <a:latin typeface="Century Gothic (Κυρίως κείμενο)"/>
              </a:rPr>
              <a:t> (ολοκλήρωση Ιούλιος 2023), με σκοπό στην </a:t>
            </a:r>
            <a:r>
              <a:rPr lang="el-GR" sz="1400" dirty="0" err="1">
                <a:solidFill>
                  <a:schemeClr val="tx1"/>
                </a:solidFill>
                <a:latin typeface="Century Gothic (Κυρίως κείμενο)"/>
              </a:rPr>
              <a:t>επικαιροποιημένη</a:t>
            </a:r>
            <a:r>
              <a:rPr lang="el-GR" sz="1400" dirty="0">
                <a:solidFill>
                  <a:schemeClr val="tx1"/>
                </a:solidFill>
                <a:latin typeface="Century Gothic (Κυρίως κείμενο)"/>
              </a:rPr>
              <a:t> έκδοση να περιλαμβάνονται</a:t>
            </a:r>
            <a:r>
              <a:rPr lang="en-US" sz="1400" dirty="0">
                <a:solidFill>
                  <a:schemeClr val="tx1"/>
                </a:solidFill>
                <a:latin typeface="Century Gothic (Κυρίως κείμενο)"/>
              </a:rPr>
              <a:t> </a:t>
            </a:r>
            <a:r>
              <a:rPr lang="el-GR" sz="1400" dirty="0">
                <a:solidFill>
                  <a:schemeClr val="tx1"/>
                </a:solidFill>
                <a:latin typeface="Century Gothic (Κυρίως κείμενο)"/>
              </a:rPr>
              <a:t> οι αξιολογήσεις που έχουν ήδη εκπονηθεί  καθώς και</a:t>
            </a:r>
            <a:r>
              <a:rPr lang="en-US" sz="1400" dirty="0">
                <a:solidFill>
                  <a:schemeClr val="tx1"/>
                </a:solidFill>
                <a:latin typeface="Century Gothic (Κυρίως κείμενο)"/>
              </a:rPr>
              <a:t>:</a:t>
            </a:r>
            <a:endParaRPr lang="el-GR" sz="1400" dirty="0">
              <a:solidFill>
                <a:schemeClr val="tx1"/>
              </a:solidFill>
              <a:latin typeface="Century Gothic (Κυρίως κείμενο)"/>
            </a:endParaRPr>
          </a:p>
          <a:p>
            <a:pPr marL="0" indent="0" algn="just" fontAlgn="auto">
              <a:lnSpc>
                <a:spcPct val="110000"/>
              </a:lnSpc>
              <a:spcAft>
                <a:spcPts val="0"/>
              </a:spcAft>
              <a:buNone/>
              <a:defRPr/>
            </a:pPr>
            <a:endParaRPr lang="en-US" sz="1400" dirty="0">
              <a:solidFill>
                <a:schemeClr val="tx1"/>
              </a:solidFill>
              <a:latin typeface="Century Gothic (Κυρίως κείμενο)"/>
            </a:endParaRPr>
          </a:p>
          <a:p>
            <a:pPr algn="just" fontAlgn="auto">
              <a:lnSpc>
                <a:spcPct val="110000"/>
              </a:lnSpc>
              <a:spcAft>
                <a:spcPts val="0"/>
              </a:spcAft>
              <a:defRPr/>
            </a:pPr>
            <a:r>
              <a:rPr lang="el-GR" sz="1400" dirty="0">
                <a:solidFill>
                  <a:schemeClr val="tx1"/>
                </a:solidFill>
                <a:latin typeface="+mj-lt"/>
              </a:rPr>
              <a:t>Αξιολογήσεις που βρίσκονται σε </a:t>
            </a:r>
            <a:r>
              <a:rPr lang="el-GR" sz="1400" b="1" dirty="0">
                <a:solidFill>
                  <a:schemeClr val="tx1"/>
                </a:solidFill>
                <a:latin typeface="+mj-lt"/>
              </a:rPr>
              <a:t>εξέλιξη</a:t>
            </a:r>
            <a:r>
              <a:rPr lang="el-GR" sz="1400" dirty="0">
                <a:solidFill>
                  <a:schemeClr val="tx1"/>
                </a:solidFill>
                <a:latin typeface="+mj-lt"/>
              </a:rPr>
              <a:t> (2</a:t>
            </a:r>
            <a:r>
              <a:rPr lang="el-GR" sz="1400" baseline="30000" dirty="0">
                <a:solidFill>
                  <a:schemeClr val="tx1"/>
                </a:solidFill>
                <a:latin typeface="+mj-lt"/>
              </a:rPr>
              <a:t>η</a:t>
            </a:r>
            <a:r>
              <a:rPr lang="el-GR" sz="1400" dirty="0">
                <a:solidFill>
                  <a:schemeClr val="tx1"/>
                </a:solidFill>
                <a:latin typeface="+mj-lt"/>
              </a:rPr>
              <a:t> Αξιολόγηση Αποτελεσματικότητας, Αποδοτικότητας και Εφαρμογής του ΕΠ) ή προγραμματίζονται (Αξιολόγηση Σχεδίου Επικοινωνίας, Αξιολόγηση Επιπτώσεων) από την Διαχειριστική Αρχή του Προγράμματος.</a:t>
            </a:r>
          </a:p>
          <a:p>
            <a:pPr algn="just" fontAlgn="auto">
              <a:lnSpc>
                <a:spcPct val="110000"/>
              </a:lnSpc>
              <a:spcAft>
                <a:spcPts val="0"/>
              </a:spcAft>
              <a:defRPr/>
            </a:pPr>
            <a:r>
              <a:rPr lang="el-GR" sz="1400" b="1" dirty="0">
                <a:solidFill>
                  <a:schemeClr val="tx1"/>
                </a:solidFill>
                <a:latin typeface="+mj-lt"/>
              </a:rPr>
              <a:t>Οριζόντιες Αξιολογήσεις Επιπτώσεων </a:t>
            </a:r>
            <a:r>
              <a:rPr lang="el-GR" sz="1400" dirty="0">
                <a:solidFill>
                  <a:schemeClr val="tx1"/>
                </a:solidFill>
                <a:latin typeface="+mj-lt"/>
                <a:cs typeface="Arial" panose="020B0604020202020204" pitchFamily="34" charset="0"/>
              </a:rPr>
              <a:t>(Οριζόντια αξιολόγηση επιπτώσεων για την κάλυψη των ειδικών στόχων δράσεων που συμβάλλουν στις στρατηγικές έξυπνης εξειδίκευσης (</a:t>
            </a:r>
            <a:r>
              <a:rPr lang="en-US" sz="1400" dirty="0">
                <a:solidFill>
                  <a:schemeClr val="tx1"/>
                </a:solidFill>
                <a:latin typeface="+mj-lt"/>
                <a:cs typeface="Arial" panose="020B0604020202020204" pitchFamily="34" charset="0"/>
              </a:rPr>
              <a:t>RIS</a:t>
            </a:r>
            <a:r>
              <a:rPr lang="el-GR" sz="1400" dirty="0">
                <a:solidFill>
                  <a:schemeClr val="tx1"/>
                </a:solidFill>
                <a:latin typeface="+mj-lt"/>
                <a:cs typeface="Arial" panose="020B0604020202020204" pitchFamily="34" charset="0"/>
              </a:rPr>
              <a:t>3) των ΠΕΠ, Οριζόντια αξιολόγηση επιπτώσεων, με έμφαση στη συμβολή των δράσεων των Προγραμμάτων στους σχετικούς ειδικούς στόχους και την υλοποίηση των εγκεκριμένων στρατηγικών χωρικής ανάπτυξης)</a:t>
            </a:r>
            <a:r>
              <a:rPr lang="el-GR" sz="1400" b="1" dirty="0">
                <a:solidFill>
                  <a:schemeClr val="tx1"/>
                </a:solidFill>
                <a:latin typeface="+mj-lt"/>
                <a:cs typeface="Arial" panose="020B0604020202020204" pitchFamily="34" charset="0"/>
              </a:rPr>
              <a:t> </a:t>
            </a:r>
            <a:r>
              <a:rPr lang="el-GR" sz="1400" dirty="0">
                <a:solidFill>
                  <a:schemeClr val="tx1"/>
                </a:solidFill>
                <a:latin typeface="+mj-lt"/>
                <a:cs typeface="Arial" panose="020B0604020202020204" pitchFamily="34" charset="0"/>
              </a:rPr>
              <a:t>που έχουν δρομολογηθεί από την ΕΥΣΑΕ.</a:t>
            </a:r>
          </a:p>
          <a:p>
            <a:pPr algn="just"/>
            <a:r>
              <a:rPr lang="el-GR" sz="1400" dirty="0">
                <a:solidFill>
                  <a:schemeClr val="tx1"/>
                </a:solidFill>
                <a:latin typeface="+mj-lt"/>
              </a:rPr>
              <a:t>Λοιπές αξιολογήσεις που εκπονούνται ή ενδεχομένως εκπονηθούν, λαμβάνοντας υπόψη τις κανονιστικές απαιτήσεις και την εξέλιξη του Προγράμματος. </a:t>
            </a:r>
          </a:p>
          <a:p>
            <a:pPr marL="0" indent="0" algn="just" fontAlgn="auto">
              <a:lnSpc>
                <a:spcPct val="110000"/>
              </a:lnSpc>
              <a:spcAft>
                <a:spcPts val="0"/>
              </a:spcAft>
              <a:buNone/>
              <a:defRPr/>
            </a:pPr>
            <a:endParaRPr lang="el-GR" sz="1400" dirty="0">
              <a:solidFill>
                <a:schemeClr val="tx1"/>
              </a:solidFill>
              <a:latin typeface="Century Gothic (Κυρίως κείμενο)"/>
            </a:endParaRPr>
          </a:p>
        </p:txBody>
      </p:sp>
    </p:spTree>
    <p:extLst>
      <p:ext uri="{BB962C8B-B14F-4D97-AF65-F5344CB8AC3E}">
        <p14:creationId xmlns:p14="http://schemas.microsoft.com/office/powerpoint/2010/main" val="93174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8313" y="908050"/>
            <a:ext cx="8229600" cy="5665788"/>
          </a:xfrm>
        </p:spPr>
        <p:style>
          <a:lnRef idx="1">
            <a:schemeClr val="accent2"/>
          </a:lnRef>
          <a:fillRef idx="2">
            <a:schemeClr val="accent2"/>
          </a:fillRef>
          <a:effectRef idx="1">
            <a:schemeClr val="accent2"/>
          </a:effectRef>
          <a:fontRef idx="minor">
            <a:schemeClr val="dk1"/>
          </a:fontRef>
        </p:style>
        <p:txBody>
          <a:bodyPr>
            <a:noAutofit/>
          </a:bodyPr>
          <a:lstStyle/>
          <a:p>
            <a:pPr marL="7938" indent="-7938" fontAlgn="auto">
              <a:lnSpc>
                <a:spcPct val="110000"/>
              </a:lnSpc>
              <a:spcAft>
                <a:spcPts val="0"/>
              </a:spcAft>
              <a:buClr>
                <a:schemeClr val="accent3"/>
              </a:buClr>
              <a:buFont typeface="Georgia"/>
              <a:buNone/>
              <a:defRPr/>
            </a:pPr>
            <a:r>
              <a:rPr lang="el-GR" sz="3200" dirty="0">
                <a:solidFill>
                  <a:schemeClr val="accent2">
                    <a:lumMod val="75000"/>
                  </a:schemeClr>
                </a:solidFill>
              </a:rPr>
              <a:t>Ευχαριστώ πολύ για την προσοχή σας!</a:t>
            </a:r>
          </a:p>
          <a:p>
            <a:pPr marL="7938" indent="-7938" fontAlgn="auto">
              <a:lnSpc>
                <a:spcPct val="110000"/>
              </a:lnSpc>
              <a:spcAft>
                <a:spcPts val="0"/>
              </a:spcAft>
              <a:buClr>
                <a:schemeClr val="accent3"/>
              </a:buClr>
              <a:buFont typeface="Georgia"/>
              <a:buNone/>
              <a:defRPr/>
            </a:pPr>
            <a:endParaRPr lang="el-GR" dirty="0">
              <a:solidFill>
                <a:schemeClr val="tx1">
                  <a:lumMod val="95000"/>
                  <a:lumOff val="5000"/>
                </a:schemeClr>
              </a:solidFill>
            </a:endParaRPr>
          </a:p>
          <a:p>
            <a:pPr marL="7938" indent="-7938" fontAlgn="auto">
              <a:lnSpc>
                <a:spcPct val="110000"/>
              </a:lnSpc>
              <a:spcAft>
                <a:spcPts val="0"/>
              </a:spcAft>
              <a:buClr>
                <a:schemeClr val="accent3"/>
              </a:buClr>
              <a:buFont typeface="Georgia"/>
              <a:buNone/>
              <a:defRPr/>
            </a:pPr>
            <a:endParaRPr lang="el-GR" dirty="0">
              <a:solidFill>
                <a:schemeClr val="tx1">
                  <a:lumMod val="95000"/>
                  <a:lumOff val="5000"/>
                </a:schemeClr>
              </a:solidFill>
            </a:endParaRPr>
          </a:p>
          <a:p>
            <a:pPr marL="7938" indent="-7938" fontAlgn="auto">
              <a:lnSpc>
                <a:spcPct val="110000"/>
              </a:lnSpc>
              <a:spcAft>
                <a:spcPts val="0"/>
              </a:spcAft>
              <a:buClr>
                <a:schemeClr val="accent3"/>
              </a:buClr>
              <a:buFont typeface="Georgia"/>
              <a:buNone/>
              <a:defRPr/>
            </a:pPr>
            <a:r>
              <a:rPr lang="el-GR" sz="2000" i="1" dirty="0">
                <a:solidFill>
                  <a:schemeClr val="tx1"/>
                </a:solidFill>
              </a:rPr>
              <a:t>Ιωάννης </a:t>
            </a:r>
            <a:r>
              <a:rPr lang="el-GR" sz="2000" i="1" dirty="0" err="1">
                <a:solidFill>
                  <a:schemeClr val="tx1"/>
                </a:solidFill>
              </a:rPr>
              <a:t>Κούτσικος</a:t>
            </a:r>
            <a:endParaRPr lang="el-GR" sz="2000" i="1" dirty="0">
              <a:solidFill>
                <a:schemeClr val="tx1"/>
              </a:solidFill>
            </a:endParaRPr>
          </a:p>
          <a:p>
            <a:pPr marL="7938" indent="-7938" fontAlgn="auto">
              <a:lnSpc>
                <a:spcPct val="110000"/>
              </a:lnSpc>
              <a:spcAft>
                <a:spcPts val="0"/>
              </a:spcAft>
              <a:buClr>
                <a:schemeClr val="accent3"/>
              </a:buClr>
              <a:buFont typeface="Georgia"/>
              <a:buNone/>
              <a:defRPr/>
            </a:pPr>
            <a:r>
              <a:rPr lang="el-GR" sz="2000" i="1" dirty="0">
                <a:solidFill>
                  <a:schemeClr val="tx1"/>
                </a:solidFill>
              </a:rPr>
              <a:t>Προϊστάμενος Μονάδας Προγραμματισμού &amp; Αξιολόγησης</a:t>
            </a:r>
          </a:p>
          <a:p>
            <a:pPr marL="7938" indent="-7938" fontAlgn="auto">
              <a:lnSpc>
                <a:spcPct val="110000"/>
              </a:lnSpc>
              <a:spcAft>
                <a:spcPts val="0"/>
              </a:spcAft>
              <a:buClr>
                <a:schemeClr val="accent3"/>
              </a:buClr>
              <a:buFont typeface="Georgia"/>
              <a:buNone/>
              <a:defRPr/>
            </a:pPr>
            <a:r>
              <a:rPr lang="el-GR" sz="2000" i="1" dirty="0">
                <a:solidFill>
                  <a:schemeClr val="tx1"/>
                </a:solidFill>
              </a:rPr>
              <a:t>ΕΥΔ Προγράμματος «Στερεά Ελλάδα»</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01800" y="5229225"/>
            <a:ext cx="576103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26"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435">
                                          <p:stCondLst>
                                            <p:cond delay="0"/>
                                          </p:stCondLst>
                                        </p:cTn>
                                        <p:tgtEl>
                                          <p:spTgt spid="4"/>
                                        </p:tgtEl>
                                      </p:cBhvr>
                                    </p:animEffect>
                                    <p:anim calcmode="lin" valueType="num">
                                      <p:cBhvr>
                                        <p:cTn id="14"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17"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18"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19" dur="20">
                                          <p:stCondLst>
                                            <p:cond delay="487"/>
                                          </p:stCondLst>
                                        </p:cTn>
                                        <p:tgtEl>
                                          <p:spTgt spid="4"/>
                                        </p:tgtEl>
                                      </p:cBhvr>
                                      <p:to x="100000" y="60000"/>
                                    </p:animScale>
                                    <p:animScale>
                                      <p:cBhvr>
                                        <p:cTn id="20" dur="124" decel="50000">
                                          <p:stCondLst>
                                            <p:cond delay="507"/>
                                          </p:stCondLst>
                                        </p:cTn>
                                        <p:tgtEl>
                                          <p:spTgt spid="4"/>
                                        </p:tgtEl>
                                      </p:cBhvr>
                                      <p:to x="100000" y="100000"/>
                                    </p:animScale>
                                    <p:animScale>
                                      <p:cBhvr>
                                        <p:cTn id="21" dur="20">
                                          <p:stCondLst>
                                            <p:cond delay="984"/>
                                          </p:stCondLst>
                                        </p:cTn>
                                        <p:tgtEl>
                                          <p:spTgt spid="4"/>
                                        </p:tgtEl>
                                      </p:cBhvr>
                                      <p:to x="100000" y="80000"/>
                                    </p:animScale>
                                    <p:animScale>
                                      <p:cBhvr>
                                        <p:cTn id="22" dur="124" decel="50000">
                                          <p:stCondLst>
                                            <p:cond delay="1004"/>
                                          </p:stCondLst>
                                        </p:cTn>
                                        <p:tgtEl>
                                          <p:spTgt spid="4"/>
                                        </p:tgtEl>
                                      </p:cBhvr>
                                      <p:to x="100000" y="100000"/>
                                    </p:animScale>
                                    <p:animScale>
                                      <p:cBhvr>
                                        <p:cTn id="23" dur="20">
                                          <p:stCondLst>
                                            <p:cond delay="1231"/>
                                          </p:stCondLst>
                                        </p:cTn>
                                        <p:tgtEl>
                                          <p:spTgt spid="4"/>
                                        </p:tgtEl>
                                      </p:cBhvr>
                                      <p:to x="100000" y="90000"/>
                                    </p:animScale>
                                    <p:animScale>
                                      <p:cBhvr>
                                        <p:cTn id="24" dur="124" decel="50000">
                                          <p:stCondLst>
                                            <p:cond delay="1251"/>
                                          </p:stCondLst>
                                        </p:cTn>
                                        <p:tgtEl>
                                          <p:spTgt spid="4"/>
                                        </p:tgtEl>
                                      </p:cBhvr>
                                      <p:to x="100000" y="100000"/>
                                    </p:animScale>
                                    <p:animScale>
                                      <p:cBhvr>
                                        <p:cTn id="25" dur="20">
                                          <p:stCondLst>
                                            <p:cond delay="1356"/>
                                          </p:stCondLst>
                                        </p:cTn>
                                        <p:tgtEl>
                                          <p:spTgt spid="4"/>
                                        </p:tgtEl>
                                      </p:cBhvr>
                                      <p:to x="100000" y="95000"/>
                                    </p:animScale>
                                    <p:animScale>
                                      <p:cBhvr>
                                        <p:cTn id="26" dur="124" decel="50000">
                                          <p:stCondLst>
                                            <p:cond delay="1376"/>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br>
              <a:rPr lang="el-GR"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Το Σχέδιο Αξιολόγησης</a:t>
            </a:r>
            <a:endParaRPr lang="el-GR" altLang="el-GR" sz="2400" dirty="0">
              <a:solidFill>
                <a:schemeClr val="tx1"/>
              </a:solidFill>
              <a:cs typeface="Trebuchet MS" panose="020B0603020202020204" pitchFamily="34" charset="0"/>
            </a:endParaRPr>
          </a:p>
        </p:txBody>
      </p:sp>
      <p:sp>
        <p:nvSpPr>
          <p:cNvPr id="3" name="2 - Θέση περιεχομένου"/>
          <p:cNvSpPr>
            <a:spLocks noGrp="1"/>
          </p:cNvSpPr>
          <p:nvPr>
            <p:ph idx="1"/>
          </p:nvPr>
        </p:nvSpPr>
        <p:spPr>
          <a:xfrm>
            <a:off x="457200" y="2276475"/>
            <a:ext cx="8229600" cy="4320877"/>
          </a:xfrm>
        </p:spPr>
        <p:style>
          <a:lnRef idx="1">
            <a:schemeClr val="accent2"/>
          </a:lnRef>
          <a:fillRef idx="2">
            <a:schemeClr val="accent2"/>
          </a:fillRef>
          <a:effectRef idx="1">
            <a:schemeClr val="accent2"/>
          </a:effectRef>
          <a:fontRef idx="minor">
            <a:schemeClr val="dk1"/>
          </a:fontRef>
        </p:style>
        <p:txBody>
          <a:bodyPr>
            <a:noAutofit/>
          </a:bodyPr>
          <a:lstStyle/>
          <a:p>
            <a:pPr marL="7938" indent="-7938" algn="just" fontAlgn="auto">
              <a:lnSpc>
                <a:spcPct val="110000"/>
              </a:lnSpc>
              <a:spcAft>
                <a:spcPts val="0"/>
              </a:spcAft>
              <a:buClr>
                <a:schemeClr val="accent3"/>
              </a:buClr>
              <a:buFont typeface="Georgia"/>
              <a:buNone/>
              <a:defRPr/>
            </a:pPr>
            <a:r>
              <a:rPr lang="el-GR" sz="1500" dirty="0">
                <a:solidFill>
                  <a:schemeClr val="tx1"/>
                </a:solidFill>
                <a:latin typeface="Century Gothic (Κυρίως κείμενο)"/>
              </a:rPr>
              <a:t>Για την άρτια παρακολούθηση του Προγράμματος και των επιμέρους </a:t>
            </a:r>
            <a:r>
              <a:rPr lang="el-GR" sz="1500" dirty="0" err="1">
                <a:solidFill>
                  <a:schemeClr val="tx1"/>
                </a:solidFill>
                <a:latin typeface="Century Gothic (Κυρίως κείμενο)"/>
              </a:rPr>
              <a:t>δράσεών</a:t>
            </a:r>
            <a:r>
              <a:rPr lang="el-GR" sz="1500" dirty="0">
                <a:solidFill>
                  <a:schemeClr val="tx1"/>
                </a:solidFill>
                <a:latin typeface="Century Gothic (Κυρίως κείμενο)"/>
              </a:rPr>
              <a:t> του, αλλά και για την εξαγωγή χρήσιμων συμπερασμάτων και διδαγμάτων, έχει εκπονηθεί το Σχέδιο Αξιολόγησης του Ε.Π., το οποίο είναι ένα δυναμικό κείμενο και επικαιροποιείται με βάση τις ανάγκες αλλά και την εξέλιξη του Προγράμματος.</a:t>
            </a:r>
          </a:p>
          <a:p>
            <a:pPr marL="7938" indent="-7938" algn="just" fontAlgn="auto">
              <a:lnSpc>
                <a:spcPct val="110000"/>
              </a:lnSpc>
              <a:spcAft>
                <a:spcPts val="0"/>
              </a:spcAft>
              <a:buClr>
                <a:schemeClr val="accent3"/>
              </a:buClr>
              <a:buFont typeface="Georgia"/>
              <a:buNone/>
              <a:defRPr/>
            </a:pPr>
            <a:r>
              <a:rPr lang="el-GR" sz="1500" dirty="0">
                <a:solidFill>
                  <a:schemeClr val="tx1"/>
                </a:solidFill>
                <a:latin typeface="Century Gothic (Κυρίως κείμενο)"/>
              </a:rPr>
              <a:t>Στόχοι Σχεδίου Αξιολόγησης:</a:t>
            </a:r>
          </a:p>
          <a:p>
            <a:pPr lvl="0" algn="just"/>
            <a:r>
              <a:rPr lang="el-GR" sz="1500" dirty="0">
                <a:solidFill>
                  <a:schemeClr val="tx1"/>
                </a:solidFill>
                <a:latin typeface="Century Gothic (Κυρίως κείμενο)"/>
              </a:rPr>
              <a:t>Η βελτίωση του σχεδιασμού, του προγραμματισμού και της ποιότητας των αξιολογήσεων του Ε.Π. </a:t>
            </a:r>
          </a:p>
          <a:p>
            <a:pPr lvl="0" algn="just"/>
            <a:r>
              <a:rPr lang="el-GR" sz="1500" dirty="0">
                <a:solidFill>
                  <a:schemeClr val="tx1"/>
                </a:solidFill>
                <a:latin typeface="Century Gothic (Κυρίως κείμενο)"/>
              </a:rPr>
              <a:t>Η παροχή αξιόπιστης και τεκμηριωμένης πληροφορίας. </a:t>
            </a:r>
          </a:p>
          <a:p>
            <a:pPr lvl="0" algn="just"/>
            <a:r>
              <a:rPr lang="el-GR" sz="1500" dirty="0">
                <a:solidFill>
                  <a:schemeClr val="tx1"/>
                </a:solidFill>
                <a:latin typeface="Century Gothic (Κυρίως κείμενο)"/>
              </a:rPr>
              <a:t>Η διαμόρφωση ενός πλαισίου για τον σχεδιασμό αξιολογήσεων επιπτώσεων.</a:t>
            </a:r>
          </a:p>
          <a:p>
            <a:pPr lvl="0" algn="just"/>
            <a:r>
              <a:rPr lang="en-US" sz="1500" dirty="0">
                <a:solidFill>
                  <a:schemeClr val="tx1"/>
                </a:solidFill>
                <a:latin typeface="Century Gothic (Κυρίως κείμενο)"/>
              </a:rPr>
              <a:t>H</a:t>
            </a:r>
            <a:r>
              <a:rPr lang="el-GR" sz="1500" dirty="0">
                <a:solidFill>
                  <a:schemeClr val="tx1"/>
                </a:solidFill>
                <a:latin typeface="Century Gothic (Κυρίως κείμενο)"/>
              </a:rPr>
              <a:t> διασφάλιση του ότι οι αξιολογήσεις του Προγράμματος θα παρέχουν τις αναγκαίες εισροές για την κατάρτιση των ετήσιων εκθέσεων  υλοποίησης</a:t>
            </a:r>
            <a:r>
              <a:rPr lang="en-US" sz="1500" dirty="0">
                <a:solidFill>
                  <a:schemeClr val="tx1"/>
                </a:solidFill>
                <a:latin typeface="Century Gothic (Κυρίως κείμενο)"/>
              </a:rPr>
              <a:t>.</a:t>
            </a:r>
            <a:endParaRPr lang="el-GR" sz="1500" dirty="0">
              <a:solidFill>
                <a:schemeClr val="tx1"/>
              </a:solidFill>
              <a:latin typeface="Century Gothic (Κυρίως κείμενο)"/>
            </a:endParaRPr>
          </a:p>
          <a:p>
            <a:pPr lvl="0" algn="just"/>
            <a:r>
              <a:rPr lang="en-US" sz="1500" dirty="0">
                <a:solidFill>
                  <a:schemeClr val="tx1"/>
                </a:solidFill>
                <a:latin typeface="Century Gothic (Κυρίως κείμενο)"/>
              </a:rPr>
              <a:t>H</a:t>
            </a:r>
            <a:r>
              <a:rPr lang="el-GR" sz="1500" dirty="0">
                <a:solidFill>
                  <a:schemeClr val="tx1"/>
                </a:solidFill>
                <a:latin typeface="Century Gothic (Κυρίως κείμενο)"/>
              </a:rPr>
              <a:t> διευκόλυνση της Επιτροπής για τη σύνθεση των ευρημάτων από τα διαφορετικά Κράτη Μέλη και την επικοινωνία των διαθέσιμων στοιχείων</a:t>
            </a:r>
            <a:r>
              <a:rPr lang="en-US" sz="1500" dirty="0">
                <a:solidFill>
                  <a:schemeClr val="tx1"/>
                </a:solidFill>
                <a:latin typeface="Century Gothic (Κυρίως κείμενο)"/>
              </a:rPr>
              <a:t>.</a:t>
            </a:r>
            <a:endParaRPr lang="el-GR" sz="1500" dirty="0">
              <a:solidFill>
                <a:schemeClr val="tx1"/>
              </a:solidFill>
              <a:latin typeface="Century Gothic (Κυρίως κείμενο)"/>
            </a:endParaRPr>
          </a:p>
          <a:p>
            <a:pPr lvl="0" algn="just"/>
            <a:r>
              <a:rPr lang="en-US" sz="1500" dirty="0">
                <a:solidFill>
                  <a:schemeClr val="tx1"/>
                </a:solidFill>
                <a:latin typeface="Century Gothic (Κυρίως κείμενο)"/>
              </a:rPr>
              <a:t>H</a:t>
            </a:r>
            <a:r>
              <a:rPr lang="el-GR" sz="1500" dirty="0">
                <a:solidFill>
                  <a:schemeClr val="tx1"/>
                </a:solidFill>
                <a:latin typeface="Century Gothic (Κυρίως κείμενο)"/>
              </a:rPr>
              <a:t> διασφάλιση ότι έχουν προβλεφθεί οι κατάλληλοι πόροι για την ολοκλήρωση των αξιολογήσεων.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Το περιεχόμενο του Σχεδίου Αξιολόγησης</a:t>
            </a:r>
          </a:p>
        </p:txBody>
      </p:sp>
      <p:sp>
        <p:nvSpPr>
          <p:cNvPr id="3" name="2 - Θέση περιεχομένου"/>
          <p:cNvSpPr>
            <a:spLocks noGrp="1"/>
          </p:cNvSpPr>
          <p:nvPr>
            <p:ph idx="1"/>
          </p:nvPr>
        </p:nvSpPr>
        <p:spPr>
          <a:xfrm>
            <a:off x="457200" y="2276475"/>
            <a:ext cx="8229600" cy="4320877"/>
          </a:xfrm>
        </p:spPr>
        <p:style>
          <a:lnRef idx="1">
            <a:schemeClr val="accent2"/>
          </a:lnRef>
          <a:fillRef idx="2">
            <a:schemeClr val="accent2"/>
          </a:fillRef>
          <a:effectRef idx="1">
            <a:schemeClr val="accent2"/>
          </a:effectRef>
          <a:fontRef idx="minor">
            <a:schemeClr val="dk1"/>
          </a:fontRef>
        </p:style>
        <p:txBody>
          <a:bodyPr>
            <a:noAutofit/>
          </a:bodyPr>
          <a:lstStyle/>
          <a:p>
            <a:pPr marL="7938" indent="-7938" algn="just" fontAlgn="auto">
              <a:lnSpc>
                <a:spcPct val="110000"/>
              </a:lnSpc>
              <a:spcAft>
                <a:spcPts val="0"/>
              </a:spcAft>
              <a:buClr>
                <a:schemeClr val="accent3"/>
              </a:buClr>
              <a:buFont typeface="Georgia"/>
              <a:buNone/>
              <a:defRPr/>
            </a:pPr>
            <a:r>
              <a:rPr lang="el-GR" sz="1500" dirty="0">
                <a:solidFill>
                  <a:schemeClr val="tx1"/>
                </a:solidFill>
                <a:latin typeface="Century Gothic (Κυρίως κείμενο)"/>
              </a:rPr>
              <a:t>Στο Σχέδιο Αξιολόγησης περιλαμβάνονται όλες οι αξιολογήσεις, που εκπονούνται για το Ε.Π. ή για συγκεκριμένες δράσεις του από τη Διαχειριστική Αρχή καθώς επίσης και οριζόντιες θεματικές αξιολογήσεις, που εκπονούνται από Επιτελικές Αρχές Υπουργείων ή Διαχειριστικές Αρχές ή Αρχές Σχεδιασμού και Παρακολούθησης του ΕΣΠΑ.</a:t>
            </a:r>
          </a:p>
          <a:p>
            <a:pPr marL="7938" indent="-7938" algn="just" fontAlgn="auto">
              <a:lnSpc>
                <a:spcPct val="110000"/>
              </a:lnSpc>
              <a:spcAft>
                <a:spcPts val="0"/>
              </a:spcAft>
              <a:buClr>
                <a:schemeClr val="accent3"/>
              </a:buClr>
              <a:buFont typeface="Georgia"/>
              <a:buNone/>
              <a:defRPr/>
            </a:pPr>
            <a:r>
              <a:rPr lang="el-GR" sz="1500" dirty="0">
                <a:solidFill>
                  <a:schemeClr val="tx1"/>
                </a:solidFill>
                <a:latin typeface="Century Gothic (Κυρίως κείμενο)"/>
              </a:rPr>
              <a:t>Συνοπτικά περιλαμβάνονται τα εξής:</a:t>
            </a:r>
          </a:p>
          <a:p>
            <a:pPr lvl="0" algn="just"/>
            <a:r>
              <a:rPr lang="el-GR" sz="1500" dirty="0">
                <a:solidFill>
                  <a:schemeClr val="tx1"/>
                </a:solidFill>
                <a:latin typeface="Century Gothic (Κυρίως κείμενο)"/>
              </a:rPr>
              <a:t>Εκ των προτέρων αξιολόγηση.</a:t>
            </a:r>
          </a:p>
          <a:p>
            <a:pPr lvl="0" algn="just"/>
            <a:r>
              <a:rPr lang="el-GR" sz="1500" dirty="0">
                <a:solidFill>
                  <a:schemeClr val="tx1"/>
                </a:solidFill>
                <a:latin typeface="Century Gothic (Κυρίως κείμενο)"/>
              </a:rPr>
              <a:t>Οριζόντιες αξιολογήσεις (αποτελεσματικότητα, αποδοτικότητα, καταλληλότητα, συνάφεια, συνοχή).</a:t>
            </a:r>
          </a:p>
          <a:p>
            <a:pPr lvl="0" algn="just"/>
            <a:r>
              <a:rPr lang="el-GR" sz="1500" dirty="0">
                <a:solidFill>
                  <a:schemeClr val="tx1"/>
                </a:solidFill>
                <a:latin typeface="Century Gothic (Κυρίως κείμενο)"/>
              </a:rPr>
              <a:t>Θεματικές αξιολογήσεις της στρατηγικής επικοινωνίας και δημοσιότητας (αποτελεσματικότητα, αποδοτικότητα, καταλληλότητα, συνάφεια).</a:t>
            </a:r>
          </a:p>
          <a:p>
            <a:pPr lvl="0" algn="just"/>
            <a:r>
              <a:rPr lang="el-GR" sz="1500" dirty="0">
                <a:solidFill>
                  <a:schemeClr val="tx1"/>
                </a:solidFill>
                <a:latin typeface="Century Gothic (Κυρίως κείμενο)"/>
              </a:rPr>
              <a:t>Επιμέρους θεματικές αξιολογήσεις (ΕΤΠΑ και ΕΚΤ) με αντικείμενο την αποτίμηση (αποτελεσματικότητα, αποδοτικότητα, συνάφεια, συνοχή, προστιθέμενη αξία, επιπτώσεις, καταλληλότητα) θεματικών περιοχών του Προγράμματος. </a:t>
            </a:r>
          </a:p>
          <a:p>
            <a:pPr lvl="0" algn="just"/>
            <a:r>
              <a:rPr lang="el-GR" sz="1500" dirty="0">
                <a:solidFill>
                  <a:schemeClr val="tx1"/>
                </a:solidFill>
                <a:latin typeface="Century Gothic (Κυρίως κείμενο)"/>
              </a:rPr>
              <a:t>Έκθεση Σύνοψης των αποτελεσμάτων των αξιολογήσεων.</a:t>
            </a:r>
          </a:p>
        </p:txBody>
      </p:sp>
    </p:spTree>
    <p:extLst>
      <p:ext uri="{BB962C8B-B14F-4D97-AF65-F5344CB8AC3E}">
        <p14:creationId xmlns:p14="http://schemas.microsoft.com/office/powerpoint/2010/main" val="287754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457200" y="2132857"/>
            <a:ext cx="8229600" cy="4536503"/>
          </a:xfrm>
        </p:spPr>
        <p:style>
          <a:lnRef idx="1">
            <a:schemeClr val="accent2"/>
          </a:lnRef>
          <a:fillRef idx="2">
            <a:schemeClr val="accent2"/>
          </a:fillRef>
          <a:effectRef idx="1">
            <a:schemeClr val="accent2"/>
          </a:effectRef>
          <a:fontRef idx="minor">
            <a:schemeClr val="dk1"/>
          </a:fontRef>
        </p:style>
        <p:txBody>
          <a:bodyPr>
            <a:normAutofit/>
          </a:bodyPr>
          <a:lstStyle/>
          <a:p>
            <a:pPr algn="just" fontAlgn="auto">
              <a:lnSpc>
                <a:spcPct val="110000"/>
              </a:lnSpc>
              <a:spcAft>
                <a:spcPts val="0"/>
              </a:spcAft>
              <a:defRPr/>
            </a:pPr>
            <a:r>
              <a:rPr lang="el-GR" sz="1500" b="1" dirty="0">
                <a:solidFill>
                  <a:schemeClr val="tx1"/>
                </a:solidFill>
                <a:latin typeface="Century Gothic (Κυρίως κείμενο)"/>
              </a:rPr>
              <a:t>Εκ των προτέρων αξιολόγηση και στρατηγική περιβαλλοντικής εκτίμησης του ΕΠ «Στερεά Ελλάδα 2014-2020».</a:t>
            </a:r>
          </a:p>
          <a:p>
            <a:pPr marL="0" indent="0" algn="just" fontAlgn="auto">
              <a:lnSpc>
                <a:spcPct val="110000"/>
              </a:lnSpc>
              <a:spcAft>
                <a:spcPts val="0"/>
              </a:spcAft>
              <a:buNone/>
              <a:defRPr/>
            </a:pPr>
            <a:r>
              <a:rPr lang="el-GR" sz="1500" dirty="0">
                <a:solidFill>
                  <a:schemeClr val="tx1"/>
                </a:solidFill>
                <a:latin typeface="Century Gothic (Κυρίως κείμενο)"/>
              </a:rPr>
              <a:t>Εκπονήθηκε το 2014 και συνέβαλε στη διαμόρφωση του Ε.Π. Στερεά Ελλάδα 2014-2020.</a:t>
            </a:r>
            <a:endParaRPr lang="en-US" sz="1500" dirty="0">
              <a:solidFill>
                <a:schemeClr val="tx1"/>
              </a:solidFill>
              <a:latin typeface="Century Gothic (Κυρίως κείμενο)"/>
            </a:endParaRPr>
          </a:p>
          <a:p>
            <a:pPr marL="0" indent="0" algn="just" fontAlgn="auto">
              <a:lnSpc>
                <a:spcPct val="110000"/>
              </a:lnSpc>
              <a:spcAft>
                <a:spcPts val="0"/>
              </a:spcAft>
              <a:buNone/>
              <a:defRPr/>
            </a:pPr>
            <a:endParaRPr lang="el-GR" sz="1500" dirty="0">
              <a:solidFill>
                <a:schemeClr val="tx1"/>
              </a:solidFill>
              <a:latin typeface="Century Gothic (Κυρίως κείμενο)"/>
            </a:endParaRPr>
          </a:p>
          <a:p>
            <a:pPr marL="0" indent="0" algn="just" fontAlgn="auto">
              <a:lnSpc>
                <a:spcPct val="110000"/>
              </a:lnSpc>
              <a:spcAft>
                <a:spcPts val="0"/>
              </a:spcAft>
              <a:buNone/>
              <a:defRPr/>
            </a:pPr>
            <a:endParaRPr lang="el-GR" sz="1500" dirty="0">
              <a:solidFill>
                <a:schemeClr val="tx1"/>
              </a:solidFill>
              <a:latin typeface="Century Gothic (Κυρίως κείμενο)"/>
            </a:endParaRPr>
          </a:p>
          <a:p>
            <a:pPr algn="just" fontAlgn="auto">
              <a:lnSpc>
                <a:spcPct val="110000"/>
              </a:lnSpc>
              <a:spcAft>
                <a:spcPts val="0"/>
              </a:spcAft>
              <a:defRPr/>
            </a:pPr>
            <a:r>
              <a:rPr lang="el-GR" sz="1500" b="1" dirty="0">
                <a:solidFill>
                  <a:schemeClr val="tx1"/>
                </a:solidFill>
                <a:latin typeface="Century Gothic (Κυρίως κείμενο)"/>
              </a:rPr>
              <a:t>Κατάρτιση του Σχέδιου Αξιολόγησης του ΕΠ «Στερεά Ελλάδα 2014-2020».</a:t>
            </a:r>
          </a:p>
          <a:p>
            <a:pPr marL="0" indent="0" algn="just" fontAlgn="auto">
              <a:lnSpc>
                <a:spcPct val="110000"/>
              </a:lnSpc>
              <a:spcAft>
                <a:spcPts val="0"/>
              </a:spcAft>
              <a:buNone/>
              <a:defRPr/>
            </a:pPr>
            <a:r>
              <a:rPr lang="el-GR" sz="1500" dirty="0">
                <a:solidFill>
                  <a:schemeClr val="tx1"/>
                </a:solidFill>
                <a:latin typeface="Century Gothic (Κυρίως κείμενο)"/>
              </a:rPr>
              <a:t>Το 2015 καταρτίστηκε το Σχέδιο Αξιολόγησης του Προγράμματος και τον Δεκέμβριο του ίδιου έτους υπεβλήθη στην Επιτροπή Παρακολούθησης. </a:t>
            </a:r>
          </a:p>
          <a:p>
            <a:pPr marL="0" indent="0" algn="just" fontAlgn="auto">
              <a:lnSpc>
                <a:spcPct val="110000"/>
              </a:lnSpc>
              <a:spcAft>
                <a:spcPts val="0"/>
              </a:spcAft>
              <a:buNone/>
              <a:defRPr/>
            </a:pPr>
            <a:endParaRPr lang="el-GR" sz="1500" dirty="0">
              <a:solidFill>
                <a:schemeClr val="tx1"/>
              </a:solidFill>
              <a:latin typeface="Century Gothic (Κυρίως κείμενο)"/>
            </a:endParaRPr>
          </a:p>
        </p:txBody>
      </p:sp>
    </p:spTree>
    <p:extLst>
      <p:ext uri="{BB962C8B-B14F-4D97-AF65-F5344CB8AC3E}">
        <p14:creationId xmlns:p14="http://schemas.microsoft.com/office/powerpoint/2010/main" val="178211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457200" y="2132857"/>
            <a:ext cx="8229600" cy="4608512"/>
          </a:xfrm>
        </p:spPr>
        <p:style>
          <a:lnRef idx="1">
            <a:schemeClr val="accent2"/>
          </a:lnRef>
          <a:fillRef idx="2">
            <a:schemeClr val="accent2"/>
          </a:fillRef>
          <a:effectRef idx="1">
            <a:schemeClr val="accent2"/>
          </a:effectRef>
          <a:fontRef idx="minor">
            <a:schemeClr val="dk1"/>
          </a:fontRef>
        </p:style>
        <p:txBody>
          <a:bodyPr>
            <a:noAutofit/>
          </a:bodyPr>
          <a:lstStyle/>
          <a:p>
            <a:pPr algn="just" fontAlgn="auto">
              <a:lnSpc>
                <a:spcPct val="110000"/>
              </a:lnSpc>
              <a:spcAft>
                <a:spcPts val="0"/>
              </a:spcAft>
              <a:defRPr/>
            </a:pPr>
            <a:r>
              <a:rPr lang="el-GR" sz="1500" b="1" dirty="0">
                <a:solidFill>
                  <a:schemeClr val="tx1"/>
                </a:solidFill>
                <a:latin typeface="Century Gothic (Κυρίως κείμενο)"/>
              </a:rPr>
              <a:t>1</a:t>
            </a:r>
            <a:r>
              <a:rPr lang="el-GR" sz="1500" b="1" baseline="30000" dirty="0">
                <a:solidFill>
                  <a:schemeClr val="tx1"/>
                </a:solidFill>
                <a:latin typeface="Century Gothic (Κυρίως κείμενο)"/>
              </a:rPr>
              <a:t>η</a:t>
            </a:r>
            <a:r>
              <a:rPr lang="el-GR" sz="1500" b="1" dirty="0">
                <a:solidFill>
                  <a:schemeClr val="tx1"/>
                </a:solidFill>
                <a:latin typeface="Century Gothic (Κυρίως κείμενο)"/>
              </a:rPr>
              <a:t> Αξιολόγηση της Αποτελεσματικότητας, Αποδοτικότητας και Εφαρμογής του Ε.Π. Στερεά Ελλάδα 2014-2020». </a:t>
            </a:r>
          </a:p>
          <a:p>
            <a:pPr marL="0" indent="0" algn="just" fontAlgn="auto">
              <a:lnSpc>
                <a:spcPct val="110000"/>
              </a:lnSpc>
              <a:spcAft>
                <a:spcPts val="0"/>
              </a:spcAft>
              <a:buNone/>
              <a:defRPr/>
            </a:pPr>
            <a:r>
              <a:rPr lang="el-GR" sz="1500" dirty="0">
                <a:solidFill>
                  <a:schemeClr val="tx1"/>
                </a:solidFill>
                <a:latin typeface="Century Gothic (Κυρίως κείμενο)"/>
              </a:rPr>
              <a:t>Εκπονήθηκε τα έτη 2017-2018 και εξέτασε την αποτελεσματικότητα, την αποδοτικότητα και την εφαρμογή του ΕΠ, σύμφωνα με τα δεδομένα των ετών 2014-2016. Τα συμπεράσματα χρησιμοποιήθηκαν για την αναθεώρηση του ΕΠ, το έτος 2018 στη βάση της αξιολόγησης της λογικής της παρέμβασης, της αξιολόγησης των μεταβολών που είχαν επέλθει στο περιβάλλον του Προγράμματος σε σχέση με την περίοδο σχεδιασμού του, της προτεινόμενης κατανομής πόρων και της επανεκτίμησης των δεικτών εκροών και αποτελεσμάτων.</a:t>
            </a:r>
          </a:p>
          <a:p>
            <a:pPr algn="just" fontAlgn="auto">
              <a:lnSpc>
                <a:spcPct val="110000"/>
              </a:lnSpc>
              <a:spcAft>
                <a:spcPts val="0"/>
              </a:spcAft>
              <a:defRPr/>
            </a:pPr>
            <a:endParaRPr lang="en-US" sz="1500" b="1" dirty="0">
              <a:solidFill>
                <a:schemeClr val="tx1"/>
              </a:solidFill>
              <a:latin typeface="Century Gothic (Κυρίως κείμενο)"/>
            </a:endParaRPr>
          </a:p>
          <a:p>
            <a:pPr algn="just" fontAlgn="auto">
              <a:lnSpc>
                <a:spcPct val="110000"/>
              </a:lnSpc>
              <a:spcAft>
                <a:spcPts val="0"/>
              </a:spcAft>
              <a:defRPr/>
            </a:pPr>
            <a:r>
              <a:rPr lang="el-GR" sz="1500" b="1" dirty="0">
                <a:solidFill>
                  <a:schemeClr val="tx1"/>
                </a:solidFill>
                <a:latin typeface="Century Gothic (Κυρίως κείμενο)"/>
              </a:rPr>
              <a:t>Αξιολόγηση των δράσεων Εναρμόνισης οικογενειακής και επαγγελματικής ζωής </a:t>
            </a:r>
            <a:r>
              <a:rPr lang="el-GR" sz="1500" dirty="0">
                <a:solidFill>
                  <a:schemeClr val="accent6">
                    <a:lumMod val="40000"/>
                    <a:lumOff val="60000"/>
                  </a:schemeClr>
                </a:solidFill>
                <a:latin typeface="Century Gothic (Κυρίως κείμενο)"/>
              </a:rPr>
              <a:t>(ΕΥΔ.Ε.Π. «Ανάπτυξη Ανθρώπινου Δυναμικού, Εκπαίδευση &amp; Διά Βίου Μάθηση»)</a:t>
            </a:r>
          </a:p>
          <a:p>
            <a:pPr marL="0" indent="0" algn="just" fontAlgn="auto">
              <a:lnSpc>
                <a:spcPct val="110000"/>
              </a:lnSpc>
              <a:spcAft>
                <a:spcPts val="0"/>
              </a:spcAft>
              <a:buNone/>
              <a:defRPr/>
            </a:pPr>
            <a:r>
              <a:rPr lang="el-GR" sz="1500" dirty="0">
                <a:solidFill>
                  <a:schemeClr val="tx1"/>
                </a:solidFill>
                <a:latin typeface="Century Gothic (Κυρίως κείμενο)"/>
              </a:rPr>
              <a:t>Οριζόντια αξιολόγηση. Περιλάμβανε την αξιολόγηση των δύο πρώτων κύκλων των δράσεων (σχ. έτη 2014-15 και 2015-16) και την on–</a:t>
            </a:r>
            <a:r>
              <a:rPr lang="el-GR" sz="1500" dirty="0" err="1">
                <a:solidFill>
                  <a:schemeClr val="tx1"/>
                </a:solidFill>
                <a:latin typeface="Century Gothic (Κυρίως κείμενο)"/>
              </a:rPr>
              <a:t>going</a:t>
            </a:r>
            <a:r>
              <a:rPr lang="el-GR" sz="1500" dirty="0">
                <a:solidFill>
                  <a:schemeClr val="tx1"/>
                </a:solidFill>
                <a:latin typeface="Century Gothic (Κυρίως κείμενο)"/>
              </a:rPr>
              <a:t> αξιολόγηση του σχεδιασμού του 3ου κύκλου (2016-17). Τα συμπεράσματα χρησιμοποιήθηκαν για την αναθεώρηση του ΕΠ, το 2018 και για τον καλύτερο σχεδιασμό των επόμενων κύκλων των δράσεων.</a:t>
            </a:r>
          </a:p>
        </p:txBody>
      </p:sp>
    </p:spTree>
    <p:extLst>
      <p:ext uri="{BB962C8B-B14F-4D97-AF65-F5344CB8AC3E}">
        <p14:creationId xmlns:p14="http://schemas.microsoft.com/office/powerpoint/2010/main" val="351076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457200" y="2276871"/>
            <a:ext cx="8229600" cy="4320481"/>
          </a:xfrm>
        </p:spPr>
        <p:style>
          <a:lnRef idx="1">
            <a:schemeClr val="accent2"/>
          </a:lnRef>
          <a:fillRef idx="2">
            <a:schemeClr val="accent2"/>
          </a:fillRef>
          <a:effectRef idx="1">
            <a:schemeClr val="accent2"/>
          </a:effectRef>
          <a:fontRef idx="minor">
            <a:schemeClr val="dk1"/>
          </a:fontRef>
        </p:style>
        <p:txBody>
          <a:bodyPr>
            <a:noAutofit/>
          </a:bodyPr>
          <a:lstStyle/>
          <a:p>
            <a:pPr algn="just" fontAlgn="auto">
              <a:lnSpc>
                <a:spcPct val="110000"/>
              </a:lnSpc>
              <a:spcAft>
                <a:spcPts val="0"/>
              </a:spcAft>
              <a:defRPr/>
            </a:pPr>
            <a:r>
              <a:rPr lang="el-GR" sz="1400" b="1" dirty="0">
                <a:solidFill>
                  <a:schemeClr val="tx1"/>
                </a:solidFill>
                <a:latin typeface="Century Gothic (Κυρίως κείμενο)"/>
              </a:rPr>
              <a:t>Μελέτη αξιολόγησης της λειτουργίας των δομών υποστήριξης γυναικών θυμάτων βίας στα ΠΕΠ και στο ΕΠ ΜΔΤ </a:t>
            </a:r>
            <a:r>
              <a:rPr lang="el-GR" sz="1400" dirty="0">
                <a:solidFill>
                  <a:schemeClr val="accent6">
                    <a:lumMod val="40000"/>
                    <a:lumOff val="60000"/>
                  </a:schemeClr>
                </a:solidFill>
                <a:latin typeface="Century Gothic (Κυρίως κείμενο)"/>
              </a:rPr>
              <a:t>(ΕΥΣΕΚΤ)</a:t>
            </a:r>
          </a:p>
          <a:p>
            <a:pPr marL="0" indent="0" algn="just" fontAlgn="auto">
              <a:lnSpc>
                <a:spcPct val="110000"/>
              </a:lnSpc>
              <a:spcAft>
                <a:spcPts val="0"/>
              </a:spcAft>
              <a:buNone/>
              <a:defRPr/>
            </a:pPr>
            <a:r>
              <a:rPr lang="el-GR" sz="1400" dirty="0">
                <a:solidFill>
                  <a:schemeClr val="tx1"/>
                </a:solidFill>
                <a:latin typeface="Century Gothic (Κυρίως κείμενο)"/>
              </a:rPr>
              <a:t>Οριζόντια αξιολόγηση. Αντικείμενο της μελέτης ήταν η αξιολόγηση των δομών υποστήριξης γυναικών, η οποία αφορούσε στο ενδιάμεσο διάστημα λειτουργίας τους κατά την τρέχουσα Προγραμματική Περίοδο (1/12/2015-31/12/2018), με στόχο τη βελτίωση του παραγόμενου έργου. Διαπιστώθηκαν τα δυνατά σημεία της δράσης, αλλά και τα σημεία που κρίθηκε ότι έχρηζαν διορθώσεων και προτάθηκαν </a:t>
            </a:r>
            <a:r>
              <a:rPr lang="el-GR" sz="1400" dirty="0" err="1">
                <a:solidFill>
                  <a:schemeClr val="tx1"/>
                </a:solidFill>
                <a:latin typeface="Century Gothic (Κυρίως κείμενο)"/>
              </a:rPr>
              <a:t>στοχευμένες</a:t>
            </a:r>
            <a:r>
              <a:rPr lang="el-GR" sz="1400" dirty="0">
                <a:solidFill>
                  <a:schemeClr val="tx1"/>
                </a:solidFill>
                <a:latin typeface="Century Gothic (Κυρίως κείμενο)"/>
              </a:rPr>
              <a:t> βελτιωτικές προτάσεις.</a:t>
            </a:r>
          </a:p>
          <a:p>
            <a:pPr marL="0" indent="0" algn="just" fontAlgn="auto">
              <a:lnSpc>
                <a:spcPct val="110000"/>
              </a:lnSpc>
              <a:spcAft>
                <a:spcPts val="0"/>
              </a:spcAft>
              <a:buNone/>
              <a:defRPr/>
            </a:pPr>
            <a:endParaRPr lang="el-GR" sz="1400" dirty="0">
              <a:solidFill>
                <a:schemeClr val="tx1"/>
              </a:solidFill>
              <a:latin typeface="Century Gothic (Κυρίως κείμενο)"/>
            </a:endParaRPr>
          </a:p>
          <a:p>
            <a:pPr algn="just" fontAlgn="auto">
              <a:lnSpc>
                <a:spcPct val="110000"/>
              </a:lnSpc>
              <a:spcAft>
                <a:spcPts val="0"/>
              </a:spcAft>
              <a:defRPr/>
            </a:pPr>
            <a:r>
              <a:rPr lang="el-GR" sz="1400" b="1" dirty="0">
                <a:solidFill>
                  <a:schemeClr val="tx1"/>
                </a:solidFill>
                <a:latin typeface="Century Gothic (Κυρίως κείμενο)"/>
              </a:rPr>
              <a:t>Αξιολόγηση των Τοπικών Ομάδων Υγείας (ΤΟΜΥ) </a:t>
            </a:r>
            <a:r>
              <a:rPr lang="el-GR" sz="1400" b="1" dirty="0">
                <a:solidFill>
                  <a:schemeClr val="accent6">
                    <a:lumMod val="40000"/>
                    <a:lumOff val="60000"/>
                  </a:schemeClr>
                </a:solidFill>
                <a:latin typeface="Century Gothic (Κυρίως κείμενο)"/>
              </a:rPr>
              <a:t>(</a:t>
            </a:r>
            <a:r>
              <a:rPr lang="el-GR" sz="1400" dirty="0">
                <a:solidFill>
                  <a:schemeClr val="accent6">
                    <a:lumMod val="40000"/>
                    <a:lumOff val="60000"/>
                  </a:schemeClr>
                </a:solidFill>
                <a:latin typeface="Century Gothic (Κυρίως κείμενο)"/>
              </a:rPr>
              <a:t>Επιτελική Δομή ΕΣΠΑ Υπουργείου Υγείας)</a:t>
            </a:r>
            <a:endParaRPr lang="el-GR" sz="1400" b="1" dirty="0">
              <a:solidFill>
                <a:schemeClr val="accent6">
                  <a:lumMod val="40000"/>
                  <a:lumOff val="60000"/>
                </a:schemeClr>
              </a:solidFill>
              <a:latin typeface="Century Gothic (Κυρίως κείμενο)"/>
            </a:endParaRPr>
          </a:p>
          <a:p>
            <a:pPr marL="0" indent="0" algn="just" fontAlgn="auto">
              <a:lnSpc>
                <a:spcPct val="110000"/>
              </a:lnSpc>
              <a:spcAft>
                <a:spcPts val="0"/>
              </a:spcAft>
              <a:buNone/>
              <a:defRPr/>
            </a:pPr>
            <a:r>
              <a:rPr lang="el-GR" sz="1400" dirty="0">
                <a:solidFill>
                  <a:schemeClr val="tx1"/>
                </a:solidFill>
                <a:latin typeface="Century Gothic (Κυρίως κείμενο)"/>
              </a:rPr>
              <a:t>Οριζόντια αξιολόγηση. </a:t>
            </a:r>
            <a:r>
              <a:rPr lang="el-GR" sz="1400" dirty="0" err="1">
                <a:solidFill>
                  <a:schemeClr val="tx1"/>
                </a:solidFill>
                <a:latin typeface="Century Gothic (Κυρίως κείμενο)"/>
              </a:rPr>
              <a:t>Περιελάμβανε</a:t>
            </a:r>
            <a:r>
              <a:rPr lang="el-GR" sz="1400" dirty="0">
                <a:solidFill>
                  <a:schemeClr val="tx1"/>
                </a:solidFill>
                <a:latin typeface="Century Gothic (Κυρίως κείμενο)"/>
              </a:rPr>
              <a:t> τη σύνθεση και την αξιολόγηση δεδομένων από πρωτογενή στοιχεία σε συνδυασμό με πρωτογενείς έρευνες με ερωτηματολόγια, συνεντεύξεις, έρευνα γραφείου και ανάλυση του θεσμικού πλαισίου. Εκτιμήθηκε η πορεία εφαρμογής της δράσης «Λειτουργία Τοπικών Ομάδων Υγείας (ΤΟΜΥ)» και της αποτελεσματικότητάς της σε σχέση με τις προτεραιότητες και την προσδοκώμενη λειτουργία της. Διαμορφώθηκαν και κατατέθηκαν προτάσεις βελτίωσης του νέου μοντέλου υπηρεσιών για τις αναγκαίες δράσεις και τον </a:t>
            </a:r>
            <a:r>
              <a:rPr lang="el-GR" sz="1400" dirty="0" err="1">
                <a:solidFill>
                  <a:schemeClr val="tx1"/>
                </a:solidFill>
                <a:latin typeface="Century Gothic (Κυρίως κείμενο)"/>
              </a:rPr>
              <a:t>μεσο</a:t>
            </a:r>
            <a:r>
              <a:rPr lang="el-GR" sz="1400" dirty="0">
                <a:solidFill>
                  <a:schemeClr val="tx1"/>
                </a:solidFill>
                <a:latin typeface="Century Gothic (Κυρίως κείμενο)"/>
              </a:rPr>
              <a:t>-μακροπρόθεσμο προγραμματικό σχεδιασμό.</a:t>
            </a:r>
          </a:p>
        </p:txBody>
      </p:sp>
    </p:spTree>
    <p:extLst>
      <p:ext uri="{BB962C8B-B14F-4D97-AF65-F5344CB8AC3E}">
        <p14:creationId xmlns:p14="http://schemas.microsoft.com/office/powerpoint/2010/main" val="93426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457200" y="2276873"/>
            <a:ext cx="8229600" cy="4392488"/>
          </a:xfrm>
        </p:spPr>
        <p:style>
          <a:lnRef idx="1">
            <a:schemeClr val="accent2"/>
          </a:lnRef>
          <a:fillRef idx="2">
            <a:schemeClr val="accent2"/>
          </a:fillRef>
          <a:effectRef idx="1">
            <a:schemeClr val="accent2"/>
          </a:effectRef>
          <a:fontRef idx="minor">
            <a:schemeClr val="dk1"/>
          </a:fontRef>
        </p:style>
        <p:txBody>
          <a:bodyPr>
            <a:noAutofit/>
          </a:bodyPr>
          <a:lstStyle/>
          <a:p>
            <a:pPr algn="just" fontAlgn="auto">
              <a:lnSpc>
                <a:spcPct val="110000"/>
              </a:lnSpc>
              <a:spcAft>
                <a:spcPts val="0"/>
              </a:spcAft>
              <a:defRPr/>
            </a:pPr>
            <a:r>
              <a:rPr lang="el-GR" sz="1500" b="1" dirty="0">
                <a:solidFill>
                  <a:schemeClr val="tx1"/>
                </a:solidFill>
                <a:latin typeface="Century Gothic (Κυρίως κείμενο)"/>
              </a:rPr>
              <a:t>Αποτίμηση της εφαρμογής των Χωρικών Εργαλείων στην Ελλάδα στην προγραμματική περίοδο 2014-2020 </a:t>
            </a:r>
            <a:r>
              <a:rPr lang="el-GR" sz="1500" dirty="0">
                <a:solidFill>
                  <a:schemeClr val="accent6">
                    <a:lumMod val="40000"/>
                    <a:lumOff val="60000"/>
                  </a:schemeClr>
                </a:solidFill>
                <a:latin typeface="Century Gothic (Κυρίως κείμενο)"/>
              </a:rPr>
              <a:t>(Ειδική Υπηρεσία Στρατηγικής, Σχεδιασμού και Αξιολόγησης (ΕΥΣΑΑ))</a:t>
            </a:r>
            <a:endParaRPr lang="en-US" sz="1500" dirty="0">
              <a:solidFill>
                <a:schemeClr val="accent6">
                  <a:lumMod val="40000"/>
                  <a:lumOff val="60000"/>
                </a:schemeClr>
              </a:solidFill>
              <a:latin typeface="Century Gothic (Κυρίως κείμενο)"/>
            </a:endParaRPr>
          </a:p>
          <a:p>
            <a:pPr algn="just" fontAlgn="auto">
              <a:lnSpc>
                <a:spcPct val="110000"/>
              </a:lnSpc>
              <a:spcAft>
                <a:spcPts val="0"/>
              </a:spcAft>
              <a:defRPr/>
            </a:pPr>
            <a:endParaRPr lang="el-GR" sz="1500" b="1" dirty="0">
              <a:solidFill>
                <a:schemeClr val="accent6">
                  <a:lumMod val="40000"/>
                  <a:lumOff val="60000"/>
                </a:schemeClr>
              </a:solidFill>
              <a:latin typeface="Century Gothic (Κυρίως κείμενο)"/>
            </a:endParaRPr>
          </a:p>
          <a:p>
            <a:pPr marL="0" indent="0" algn="just" fontAlgn="auto">
              <a:lnSpc>
                <a:spcPct val="110000"/>
              </a:lnSpc>
              <a:spcAft>
                <a:spcPts val="0"/>
              </a:spcAft>
              <a:buNone/>
              <a:defRPr/>
            </a:pPr>
            <a:r>
              <a:rPr lang="el-GR" sz="1400" dirty="0">
                <a:solidFill>
                  <a:schemeClr val="tx1"/>
                </a:solidFill>
                <a:latin typeface="Century Gothic (Κυρίως κείμενο)"/>
              </a:rPr>
              <a:t>Οριζόντια Αξιολόγηση. Περιέλαβε προτάσεις για τις κατευθύνσεις σχεδιασμού στην Περιφέρεια στερεάς Ελλάδας όσον αφορά τις Ζώνες Παράκτιου Χώρου, την ανάδειξη και προστασία εντός αστικών κέντρων, τις κατευθύνσεις για την οργάνωση δικτύων και την προστασία του ορεινού χώρου.</a:t>
            </a:r>
          </a:p>
          <a:p>
            <a:pPr marL="0" indent="0" algn="just" fontAlgn="auto">
              <a:lnSpc>
                <a:spcPct val="110000"/>
              </a:lnSpc>
              <a:spcAft>
                <a:spcPts val="0"/>
              </a:spcAft>
              <a:buNone/>
              <a:defRPr/>
            </a:pPr>
            <a:endParaRPr lang="el-GR" sz="1400" dirty="0">
              <a:solidFill>
                <a:schemeClr val="tx1"/>
              </a:solidFill>
              <a:latin typeface="Century Gothic (Κυρίως κείμενο)"/>
            </a:endParaRPr>
          </a:p>
          <a:p>
            <a:pPr marL="0" indent="0" algn="just" fontAlgn="auto">
              <a:lnSpc>
                <a:spcPct val="110000"/>
              </a:lnSpc>
              <a:spcAft>
                <a:spcPts val="0"/>
              </a:spcAft>
              <a:buNone/>
              <a:defRPr/>
            </a:pPr>
            <a:r>
              <a:rPr lang="el-GR" sz="1400" dirty="0">
                <a:solidFill>
                  <a:schemeClr val="tx1"/>
                </a:solidFill>
                <a:latin typeface="Century Gothic (Κυρίως κείμενο)"/>
              </a:rPr>
              <a:t>Οι προτάσεις της μελέτης για την εξειδίκευση νέων ΟΧΕ και ΟΧΕ ΒΑΑ στην Περιφέρεια Στερεάς Ελλάδας, καθώς και οι διαπιστώσεις της για τον σχεδιασμό και τη διαχείριση των Χωρικών Εργαλείων κατά τη νέα ΠΠ συνέβαλαν στον προγραμματισμό της Περιφέρειας στο πλαίσιο του Προγράμματος «Στερεά Ελλάδα 2021-2027».</a:t>
            </a:r>
          </a:p>
        </p:txBody>
      </p:sp>
    </p:spTree>
    <p:extLst>
      <p:ext uri="{BB962C8B-B14F-4D97-AF65-F5344CB8AC3E}">
        <p14:creationId xmlns:p14="http://schemas.microsoft.com/office/powerpoint/2010/main" val="2682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457200" y="2276873"/>
            <a:ext cx="8229600" cy="4392488"/>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fontAlgn="auto">
              <a:lnSpc>
                <a:spcPct val="110000"/>
              </a:lnSpc>
              <a:spcAft>
                <a:spcPts val="0"/>
              </a:spcAft>
              <a:buNone/>
              <a:defRPr/>
            </a:pPr>
            <a:r>
              <a:rPr lang="el-GR" sz="1400" dirty="0">
                <a:solidFill>
                  <a:schemeClr val="tx1"/>
                </a:solidFill>
                <a:latin typeface="Century Gothic (Κυρίως κείμενο)"/>
              </a:rPr>
              <a:t>Τα βασικά συμπεράσματα της μελέτης, ενόψει του σχεδιασμού για την Π.Π. 21-27, συνοψίζονται στα εξής:	</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Αναγκαιότητα έγκαιρης έναρξης της διαβούλευσης.</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Διευκόλυνση της θεσμοθέτησης των Περιφερειακών Χωροταξικών Πλαισίων.</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Αναγκαιότητα μιας συνολικότερης θεώρησης των αναπτυξιακών προοπτικών της πόλης, της θέσης και του ρόλου της.</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Πολεοδομικές – χωρικές ρυθμίσεις στο επίπεδο των Περιοχών Παρέμβασης.</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Επιτάχυνση της διαδικασίας σχεδιασμού και έγκρισης των Στρατηγικών.</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Απλοποίηση των Ολοκληρωμένων Χωρικών Επενδύσεων.</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Ενσωμάτωση της έξυπνης εξειδίκευσης στις Στρατηγικές ΟΧΕ.</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Ενθάρρυνση της εκχώρησης αρμοδιοτήτων με παράλληλη ενίσχυση των φορέων για να αποκτήσουν οι τοπικές αρχές την πλήρη διαχείριση των ΟΧΕ. </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Οργανωμένη παρακολούθηση της υλοποίησης της στρατηγικής. </a:t>
            </a:r>
          </a:p>
          <a:p>
            <a:pPr algn="just" fontAlgn="auto">
              <a:lnSpc>
                <a:spcPct val="110000"/>
              </a:lnSpc>
              <a:spcAft>
                <a:spcPts val="0"/>
              </a:spcAft>
              <a:buFont typeface="Wingdings" panose="05000000000000000000" pitchFamily="2" charset="2"/>
              <a:buChar char="ü"/>
              <a:defRPr/>
            </a:pPr>
            <a:r>
              <a:rPr lang="el-GR" sz="1400" dirty="0">
                <a:solidFill>
                  <a:schemeClr val="tx1"/>
                </a:solidFill>
                <a:latin typeface="Century Gothic (Κυρίως κείμενο)"/>
              </a:rPr>
              <a:t>Επίσπευση των διαδικασιών ωρίμανσης των έργων.</a:t>
            </a:r>
          </a:p>
        </p:txBody>
      </p:sp>
    </p:spTree>
    <p:extLst>
      <p:ext uri="{BB962C8B-B14F-4D97-AF65-F5344CB8AC3E}">
        <p14:creationId xmlns:p14="http://schemas.microsoft.com/office/powerpoint/2010/main" val="229958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Autofit/>
          </a:bodyPr>
          <a:lstStyle/>
          <a:p>
            <a:r>
              <a:rPr lang="el-GR" altLang="el-GR" sz="2400" dirty="0">
                <a:solidFill>
                  <a:schemeClr val="tx1"/>
                </a:solidFill>
                <a:cs typeface="Trebuchet MS" panose="020B0603020202020204" pitchFamily="34" charset="0"/>
              </a:rPr>
              <a:t>Ενημέρωση για θέματα Αξιολόγησης του Ε.Π.</a:t>
            </a:r>
            <a:r>
              <a:rPr lang="en-US" altLang="el-GR" sz="2400" dirty="0">
                <a:solidFill>
                  <a:schemeClr val="tx1"/>
                </a:solidFill>
                <a:cs typeface="Trebuchet MS" panose="020B0603020202020204" pitchFamily="34" charset="0"/>
              </a:rPr>
              <a:t/>
            </a:r>
            <a:br>
              <a:rPr lang="en-US" altLang="el-GR" sz="2400" dirty="0">
                <a:solidFill>
                  <a:schemeClr val="tx1"/>
                </a:solidFill>
                <a:cs typeface="Trebuchet MS" panose="020B0603020202020204" pitchFamily="34" charset="0"/>
              </a:rPr>
            </a:br>
            <a:r>
              <a:rPr lang="el-GR" altLang="el-GR" sz="2400" dirty="0">
                <a:solidFill>
                  <a:schemeClr val="accent2">
                    <a:lumMod val="60000"/>
                    <a:lumOff val="40000"/>
                  </a:schemeClr>
                </a:solidFill>
                <a:cs typeface="Trebuchet MS" panose="020B0603020202020204" pitchFamily="34" charset="0"/>
              </a:rPr>
              <a:t>Οι αξιολογήσεις μέχρι σήμερα</a:t>
            </a:r>
          </a:p>
        </p:txBody>
      </p:sp>
      <p:sp>
        <p:nvSpPr>
          <p:cNvPr id="3" name="2 - Θέση περιεχομένου"/>
          <p:cNvSpPr>
            <a:spLocks noGrp="1"/>
          </p:cNvSpPr>
          <p:nvPr>
            <p:ph idx="1"/>
          </p:nvPr>
        </p:nvSpPr>
        <p:spPr>
          <a:xfrm>
            <a:off x="457200" y="2132856"/>
            <a:ext cx="8229600" cy="4608512"/>
          </a:xfrm>
        </p:spPr>
        <p:style>
          <a:lnRef idx="1">
            <a:schemeClr val="accent2"/>
          </a:lnRef>
          <a:fillRef idx="2">
            <a:schemeClr val="accent2"/>
          </a:fillRef>
          <a:effectRef idx="1">
            <a:schemeClr val="accent2"/>
          </a:effectRef>
          <a:fontRef idx="minor">
            <a:schemeClr val="dk1"/>
          </a:fontRef>
        </p:style>
        <p:txBody>
          <a:bodyPr>
            <a:noAutofit/>
          </a:bodyPr>
          <a:lstStyle/>
          <a:p>
            <a:pPr algn="just" fontAlgn="auto">
              <a:lnSpc>
                <a:spcPct val="110000"/>
              </a:lnSpc>
              <a:spcAft>
                <a:spcPts val="0"/>
              </a:spcAft>
              <a:defRPr/>
            </a:pPr>
            <a:r>
              <a:rPr lang="el-GR" sz="1500" b="1" dirty="0">
                <a:solidFill>
                  <a:schemeClr val="tx1"/>
                </a:solidFill>
                <a:latin typeface="Century Gothic (Κυρίως κείμενο)"/>
              </a:rPr>
              <a:t>Αξιολόγηση Κοινωνικών Δομών.</a:t>
            </a:r>
          </a:p>
          <a:p>
            <a:pPr marL="0" indent="0" algn="just" fontAlgn="auto">
              <a:lnSpc>
                <a:spcPct val="110000"/>
              </a:lnSpc>
              <a:spcAft>
                <a:spcPts val="0"/>
              </a:spcAft>
              <a:buNone/>
              <a:defRPr/>
            </a:pPr>
            <a:r>
              <a:rPr lang="el-GR" sz="1400" dirty="0">
                <a:solidFill>
                  <a:schemeClr val="tx1"/>
                </a:solidFill>
                <a:latin typeface="Century Gothic (Κυρίως κείμενο)"/>
              </a:rPr>
              <a:t>Η μελέτη ακολούθησε το κοινό πλαίσιο των προδιαγραφών, όπως αυτές απεστάλησαν από την ΕΥΣΕΚΤ και εκπονήθηκε με ευθύνη της ΕΥΔ. Οι Δομές που αξιολογήθηκαν ήταν οι εξής: Κέντρα Κοινότητας (Κ.Κ.), Δομές Παροχής Βασικών Αγαθών (Δ.Π.Β.Α.) – Συσσίτια, Κοινωνικά Παντοπωλεία και Κοινωνικά Φαρμακεία, Κέντρα Ημερήσιας Φροντίδας Ηλικιωμένων (Κ.Η.Φ.Η.) και Κέντρα Διημέρευσης Ημερήσιας Φροντίδας (Κ.Δ.Η.Φ.).</a:t>
            </a:r>
          </a:p>
          <a:p>
            <a:pPr marL="0" indent="0" algn="just" fontAlgn="auto">
              <a:lnSpc>
                <a:spcPct val="110000"/>
              </a:lnSpc>
              <a:spcAft>
                <a:spcPts val="0"/>
              </a:spcAft>
              <a:buNone/>
              <a:defRPr/>
            </a:pPr>
            <a:endParaRPr lang="el-GR" sz="1400" dirty="0">
              <a:solidFill>
                <a:schemeClr val="tx1"/>
              </a:solidFill>
              <a:latin typeface="Century Gothic (Κυρίως κείμενο)"/>
            </a:endParaRPr>
          </a:p>
          <a:p>
            <a:pPr marL="0" indent="0" algn="just" fontAlgn="auto">
              <a:lnSpc>
                <a:spcPct val="110000"/>
              </a:lnSpc>
              <a:spcAft>
                <a:spcPts val="0"/>
              </a:spcAft>
              <a:buNone/>
              <a:defRPr/>
            </a:pPr>
            <a:r>
              <a:rPr lang="el-GR" sz="1400" u="sng" dirty="0">
                <a:solidFill>
                  <a:schemeClr val="tx1"/>
                </a:solidFill>
                <a:latin typeface="Century Gothic (Κυρίως κείμενο)"/>
              </a:rPr>
              <a:t>Βασικά συμπεράσματα της μελέτης ήταν:</a:t>
            </a:r>
          </a:p>
          <a:p>
            <a:pPr marL="0" indent="0" algn="just" fontAlgn="auto">
              <a:lnSpc>
                <a:spcPct val="110000"/>
              </a:lnSpc>
              <a:spcAft>
                <a:spcPts val="0"/>
              </a:spcAft>
              <a:buNone/>
              <a:defRPr/>
            </a:pPr>
            <a:r>
              <a:rPr lang="el-GR" sz="1400" dirty="0">
                <a:solidFill>
                  <a:schemeClr val="tx1"/>
                </a:solidFill>
                <a:latin typeface="Century Gothic (Κυρίως κείμενο)"/>
              </a:rPr>
              <a:t>Οι σχετικές δράσεις αξιολογήθηκαν θετικά ως προς την αποτελεσματικότητα, την αποδοτικότητα και την προστιθέμενη αξία που αποδίδουν.</a:t>
            </a:r>
          </a:p>
          <a:p>
            <a:pPr marL="0" indent="0" algn="just" fontAlgn="auto">
              <a:lnSpc>
                <a:spcPct val="110000"/>
              </a:lnSpc>
              <a:spcAft>
                <a:spcPts val="0"/>
              </a:spcAft>
              <a:buNone/>
              <a:defRPr/>
            </a:pPr>
            <a:r>
              <a:rPr lang="el-GR" sz="1400" dirty="0">
                <a:solidFill>
                  <a:schemeClr val="tx1"/>
                </a:solidFill>
                <a:latin typeface="Century Gothic (Κυρίως κείμενο)"/>
              </a:rPr>
              <a:t>Εντοπίστηκε πρόβλημα στη διασύνδεσή τους με την αγορά εργασίας, καθώς βάσει της αξιολόγησης διαφάνηκε ότι η προώθηση των ωφελούμενων ή των συμπαραστατών τους (αναλόγως με τη δράση) κρίθηκε μη επαρκής.</a:t>
            </a:r>
          </a:p>
          <a:p>
            <a:pPr marL="0" indent="0" algn="just" fontAlgn="auto">
              <a:lnSpc>
                <a:spcPct val="110000"/>
              </a:lnSpc>
              <a:spcAft>
                <a:spcPts val="0"/>
              </a:spcAft>
              <a:buNone/>
              <a:defRPr/>
            </a:pPr>
            <a:r>
              <a:rPr lang="el-GR" sz="1400" dirty="0">
                <a:solidFill>
                  <a:schemeClr val="tx1"/>
                </a:solidFill>
                <a:latin typeface="Century Gothic (Κυρίως κείμενο)"/>
              </a:rPr>
              <a:t>Η λειτουργία κοινού πληροφοριακού συστήματος για την καταγραφή των ωφελούμενων σε όλες τις κοινωνικές δομές κρίθηκε κομβικής σημασίας.</a:t>
            </a:r>
          </a:p>
          <a:p>
            <a:pPr marL="0" indent="0" algn="just" fontAlgn="auto">
              <a:lnSpc>
                <a:spcPct val="110000"/>
              </a:lnSpc>
              <a:spcAft>
                <a:spcPts val="0"/>
              </a:spcAft>
              <a:buNone/>
              <a:defRPr/>
            </a:pPr>
            <a:r>
              <a:rPr lang="el-GR" sz="1400" dirty="0">
                <a:solidFill>
                  <a:schemeClr val="tx1"/>
                </a:solidFill>
                <a:latin typeface="Century Gothic (Κυρίως κείμενο)"/>
              </a:rPr>
              <a:t>Η στελέχωση και η επιμόρφωση του προσωπικού πρέπει να είναι θέμα πρώτης προτεραιότητας, όπως επίσης και η υιοθέτηση κοινής στρατηγικής ενημέρωσης του κοινού ως προς το έργο της κάθε Δομής.</a:t>
            </a:r>
          </a:p>
        </p:txBody>
      </p:sp>
    </p:spTree>
    <p:extLst>
      <p:ext uri="{BB962C8B-B14F-4D97-AF65-F5344CB8AC3E}">
        <p14:creationId xmlns:p14="http://schemas.microsoft.com/office/powerpoint/2010/main" val="261289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ξιομνημόνευτο">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Αξιομνημόνευτο">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TM03457503[[fn=Αξιομνημόνευτο]]</Template>
  <TotalTime>1699</TotalTime>
  <Words>1555</Words>
  <Application>Microsoft Office PowerPoint</Application>
  <PresentationFormat>Προβολή στην οθόνη (4:3)</PresentationFormat>
  <Paragraphs>94</Paragraphs>
  <Slides>12</Slides>
  <Notes>10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12</vt:i4>
      </vt:variant>
    </vt:vector>
  </HeadingPairs>
  <TitlesOfParts>
    <vt:vector size="21" baseType="lpstr">
      <vt:lpstr>Arial</vt:lpstr>
      <vt:lpstr>Calibri</vt:lpstr>
      <vt:lpstr>Century Gothic</vt:lpstr>
      <vt:lpstr>Century Gothic (Κυρίως κείμενο)</vt:lpstr>
      <vt:lpstr>Georgia</vt:lpstr>
      <vt:lpstr>Trebuchet MS</vt:lpstr>
      <vt:lpstr>Wingdings</vt:lpstr>
      <vt:lpstr>Wingdings 2</vt:lpstr>
      <vt:lpstr>Αξιομνημόνευτο</vt:lpstr>
      <vt:lpstr>7η Συνεδρίαση Επιτροπής Παρακολούθησης ΕΠ  Περιφέρειας Στερεάς Ελλάδας  2014-2020  Καμένα Βούρλα, 19 Ιουνίου 2023</vt:lpstr>
      <vt:lpstr>Ενημέρωση για θέματα Αξιολόγησης του Ε.Π. Το Σχέδιο Αξιολόγησης</vt:lpstr>
      <vt:lpstr>Ενημέρωση για θέματα Αξιολόγησης του Ε.Π. Το περιεχόμενο του Σχεδίου Αξιολόγησης</vt:lpstr>
      <vt:lpstr>Ενημέρωση για θέματα Αξιολόγησης του Ε.Π. Οι αξιολογήσεις μέχρι σήμερα</vt:lpstr>
      <vt:lpstr>Ενημέρωση για θέματα Αξιολόγησης του Ε.Π. Οι αξιολογήσεις μέχρι σήμερα</vt:lpstr>
      <vt:lpstr>Ενημέρωση για θέματα Αξιολόγησης του Ε.Π. Οι αξιολογήσεις μέχρι σήμερα</vt:lpstr>
      <vt:lpstr>Ενημέρωση για θέματα Αξιολόγησης του Ε.Π. Οι αξιολογήσεις μέχρι σήμερα</vt:lpstr>
      <vt:lpstr>Ενημέρωση για θέματα Αξιολόγησης του Ε.Π. Οι αξιολογήσεις μέχρι σήμερα</vt:lpstr>
      <vt:lpstr>Ενημέρωση για θέματα Αξιολόγησης του Ε.Π. Οι αξιολογήσεις μέχρι σήμερα</vt:lpstr>
      <vt:lpstr>Ενημέρωση για θέματα Αξιολόγησης του Ε.Π. Οι αξιολογήσεις μέχρι σήμερα</vt:lpstr>
      <vt:lpstr>Ενημέρωση για θέματα Αξιολόγησης του Ε.Π. Επόμενες ενέργειες</vt:lpstr>
      <vt:lpstr>Παρουσίαση του PowerPoint</vt:lpstr>
    </vt:vector>
  </TitlesOfParts>
  <Company>MOD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Συνεδρίαση Επιτροπής Παρακολούθησης ΕΠ  Περιφέρειας Στερεάς Ελλάδας 2014-2020</dc:title>
  <dc:creator>ΓΙΩΡΓΟΣ ΤΑΓΚΟΥΛΗΣ</dc:creator>
  <cp:lastModifiedBy>ΚΟΥΤΣΙΚΟΣ ΓΙΑΝΝΗΣ</cp:lastModifiedBy>
  <cp:revision>245</cp:revision>
  <dcterms:created xsi:type="dcterms:W3CDTF">2015-06-24T08:54:36Z</dcterms:created>
  <dcterms:modified xsi:type="dcterms:W3CDTF">2023-06-16T06:50:28Z</dcterms:modified>
</cp:coreProperties>
</file>