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3"/>
    <p:sldId id="257" r:id="rId4"/>
    <p:sldId id="259" r:id="rId5"/>
    <p:sldId id="306" r:id="rId6"/>
    <p:sldId id="326" r:id="rId7"/>
    <p:sldId id="323" r:id="rId9"/>
    <p:sldId id="325" r:id="rId10"/>
    <p:sldId id="313" r:id="rId11"/>
    <p:sldId id="324" r:id="rId12"/>
    <p:sldId id="322" r:id="rId13"/>
    <p:sldId id="319" r:id="rId1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nfo01" initials="" lastIdx="1" clrIdx="0"/>
  <p:cmAuthor id="1" name="use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473" autoAdjust="0"/>
  </p:normalViewPr>
  <p:slideViewPr>
    <p:cSldViewPr>
      <p:cViewPr varScale="1">
        <p:scale>
          <a:sx n="114" d="100"/>
          <a:sy n="114" d="100"/>
        </p:scale>
        <p:origin x="-1554" y="-96"/>
      </p:cViewPr>
      <p:guideLst>
        <p:guide orient="horz" pos="2151"/>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commentAuthors" Target="commentAuthors.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spTree>
      <p:nvGrpSpPr>
        <p:cNvPr id="1" name=""/>
        <p:cNvGrpSpPr/>
        <p:nvPr/>
      </p:nvGrpSpPr>
      <p:grpSpPr>
        <a:xfrm>
          <a:off x="0" y="0"/>
          <a:ext cx="0" cy="0"/>
          <a:chOff x="0" y="0"/>
          <a:chExt cx="0" cy="0"/>
        </a:xfrm>
      </p:grpSpPr>
      <p:sp>
        <p:nvSpPr>
          <p:cNvPr id="4" name="22 - Ορθογώνιο"/>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23 - Ορθογώνιο"/>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24 - Ορθογώνιο"/>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25 - Ορθογώνιο"/>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26 - Ορθογώνιο"/>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29 - Στρογγυλεμένο ορθογώνιο"/>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30 - Στρογγυλεμένο ορθογώνιο"/>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6 - Ορθογώνιο"/>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9 - Ορθογώνιο"/>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10 - Ορθογώνιο"/>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18 - Ορθογώνιο"/>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 Τίτλος"/>
          <p:cNvSpPr>
            <a:spLocks noGrp="1"/>
          </p:cNvSpPr>
          <p:nvPr>
            <p:ph type="ctrTitle" hasCustomPrompt="1"/>
          </p:nvPr>
        </p:nvSpPr>
        <p:spPr>
          <a:xfrm>
            <a:off x="457200" y="2401887"/>
            <a:ext cx="8458200" cy="1470025"/>
          </a:xfrm>
        </p:spPr>
        <p:txBody>
          <a:bodyPr anchor="b"/>
          <a:lstStyle>
            <a:lvl1pPr>
              <a:defRPr sz="4400">
                <a:solidFill>
                  <a:schemeClr val="bg1"/>
                </a:solidFill>
              </a:defRPr>
            </a:lvl1pPr>
          </a:lstStyle>
          <a:p>
            <a:r>
              <a:rPr lang="el-GR"/>
              <a:t>Kλικ για επεξεργασία του τίτλου</a:t>
            </a:r>
            <a:endParaRPr lang="en-US"/>
          </a:p>
        </p:txBody>
      </p:sp>
      <p:sp>
        <p:nvSpPr>
          <p:cNvPr id="9" name="8 - Υπότιτλος"/>
          <p:cNvSpPr>
            <a:spLocks noGrp="1"/>
          </p:cNvSpPr>
          <p:nvPr>
            <p:ph type="subTitle" idx="1" hasCustomPrompt="1"/>
          </p:nvPr>
        </p:nvSpPr>
        <p:spPr>
          <a:xfrm>
            <a:off x="457200" y="3899938"/>
            <a:ext cx="4953000" cy="1752600"/>
          </a:xfrm>
        </p:spPr>
        <p:txBody>
          <a:bodyPr/>
          <a:lstStyle>
            <a:lvl1pPr marL="64135"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Κάντε κλικ για να επεξεργαστείτε τον υπότιτλο του υποδείγματος</a:t>
            </a:r>
            <a:endParaRPr lang="en-US"/>
          </a:p>
        </p:txBody>
      </p:sp>
      <p:sp>
        <p:nvSpPr>
          <p:cNvPr id="17" name="27 - Θέση ημερομηνίας"/>
          <p:cNvSpPr>
            <a:spLocks noGrp="1"/>
          </p:cNvSpPr>
          <p:nvPr>
            <p:ph type="dt" sz="half" idx="10"/>
          </p:nvPr>
        </p:nvSpPr>
        <p:spPr>
          <a:xfrm>
            <a:off x="6705600" y="4206875"/>
            <a:ext cx="960438" cy="457200"/>
          </a:xfrm>
        </p:spPr>
        <p:txBody>
          <a:bodyPr/>
          <a:lstStyle>
            <a:lvl1pPr>
              <a:defRPr/>
            </a:lvl1pPr>
          </a:lstStyle>
          <a:p>
            <a:pPr>
              <a:defRPr/>
            </a:pPr>
            <a:fld id="{D7A83971-5AEA-4A9E-AA76-89A2241C9C19}" type="datetimeFigureOut">
              <a:rPr lang="el-GR"/>
            </a:fld>
            <a:endParaRPr lang="el-GR"/>
          </a:p>
        </p:txBody>
      </p:sp>
      <p:sp>
        <p:nvSpPr>
          <p:cNvPr id="18" name="16 - Θέση υποσέλιδου"/>
          <p:cNvSpPr>
            <a:spLocks noGrp="1"/>
          </p:cNvSpPr>
          <p:nvPr>
            <p:ph type="ftr" sz="quarter" idx="11"/>
          </p:nvPr>
        </p:nvSpPr>
        <p:spPr>
          <a:xfrm>
            <a:off x="5410200" y="4205288"/>
            <a:ext cx="1295400" cy="457200"/>
          </a:xfrm>
        </p:spPr>
        <p:txBody>
          <a:bodyPr/>
          <a:lstStyle>
            <a:lvl1pPr>
              <a:defRPr/>
            </a:lvl1pPr>
          </a:lstStyle>
          <a:p>
            <a:pPr>
              <a:defRPr/>
            </a:pPr>
            <a:endParaRPr lang="el-GR"/>
          </a:p>
        </p:txBody>
      </p:sp>
      <p:sp>
        <p:nvSpPr>
          <p:cNvPr id="19" name="28 - Θέση αριθμού διαφάνειας"/>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5A24DD03-2575-4CA4-AF05-CE01864130F6}" type="slidenum">
              <a:rPr lang="el-GR"/>
            </a:fld>
            <a:endParaRPr lang="el-GR"/>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hasCustomPrompt="1"/>
          </p:nvPr>
        </p:nvSpPr>
        <p:spPr/>
        <p:txBody>
          <a:bodyPr vert="eaVert"/>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C804BFFD-37D2-4629-B83B-56B9429957C3}" type="datetimeFigureOut">
              <a:rPr lang="el-GR"/>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95C5AE04-D556-468A-95C1-A3D69EA25F4E}" type="slidenum">
              <a:rPr lang="el-GR"/>
            </a:fld>
            <a:endParaRPr lang="el-GR"/>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hasCustomPrompt="1"/>
          </p:nvPr>
        </p:nvSpPr>
        <p:spPr>
          <a:xfrm>
            <a:off x="6781800" y="1143000"/>
            <a:ext cx="1905000" cy="5486400"/>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hasCustomPrompt="1"/>
          </p:nvPr>
        </p:nvSpPr>
        <p:spPr>
          <a:xfrm>
            <a:off x="457200" y="1143000"/>
            <a:ext cx="6248400" cy="5486400"/>
          </a:xfrm>
        </p:spPr>
        <p:txBody>
          <a:bodyPr vert="eaVert"/>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6A379AFC-AC7D-4C43-A8F0-AF8C53535D95}" type="datetimeFigureOut">
              <a:rPr lang="el-GR"/>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433D403A-2119-489F-8A0D-2C786AA52B71}" type="slidenum">
              <a:rPr lang="el-GR"/>
            </a:fld>
            <a:endParaRPr lang="el-G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2 - Θέση περιεχομένου"/>
          <p:cNvSpPr>
            <a:spLocks noGrp="1"/>
          </p:cNvSpPr>
          <p:nvPr>
            <p:ph idx="1" hasCustomPrompt="1"/>
          </p:nvPr>
        </p:nvSpPr>
        <p:spPr/>
        <p:txBody>
          <a:body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098DB3CC-433A-4546-9094-C412405D6042}" type="datetimeFigureOut">
              <a:rPr lang="el-GR"/>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99B86312-8C22-4EDB-8567-53FA146B684A}" type="slidenum">
              <a:rPr lang="el-GR"/>
            </a:fld>
            <a:endParaRPr lang="el-GR"/>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l-GR"/>
              <a:t>Kλικ για επεξεργασία του τίτλου</a:t>
            </a:r>
            <a:endParaRPr lang="en-US"/>
          </a:p>
        </p:txBody>
      </p:sp>
      <p:sp>
        <p:nvSpPr>
          <p:cNvPr id="3" name="2 - Θέση κειμένου"/>
          <p:cNvSpPr>
            <a:spLocks noGrp="1"/>
          </p:cNvSpPr>
          <p:nvPr>
            <p:ph type="body" idx="1" hasCustomPrompt="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Kλικ για επεξεργασία των στυλ του υποδείγματος</a:t>
            </a:r>
            <a:endParaRPr lang="el-GR"/>
          </a:p>
        </p:txBody>
      </p:sp>
      <p:sp>
        <p:nvSpPr>
          <p:cNvPr id="4" name="13 - Θέση ημερομηνίας"/>
          <p:cNvSpPr>
            <a:spLocks noGrp="1"/>
          </p:cNvSpPr>
          <p:nvPr>
            <p:ph type="dt" sz="half" idx="10"/>
          </p:nvPr>
        </p:nvSpPr>
        <p:spPr/>
        <p:txBody>
          <a:bodyPr/>
          <a:lstStyle>
            <a:lvl1pPr>
              <a:defRPr/>
            </a:lvl1pPr>
          </a:lstStyle>
          <a:p>
            <a:pPr>
              <a:defRPr/>
            </a:pPr>
            <a:fld id="{149710E2-0BBF-4076-BA1E-177912E92939}" type="datetimeFigureOut">
              <a:rPr lang="el-GR"/>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5DB0AD3A-200E-469B-8284-630FBD77D21E}" type="slidenum">
              <a:rPr lang="el-GR"/>
            </a:fld>
            <a:endParaRPr lang="el-GR"/>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endParaRPr lang="en-US"/>
          </a:p>
        </p:txBody>
      </p:sp>
      <p:sp>
        <p:nvSpPr>
          <p:cNvPr id="3" name="2 - Θέση περιεχομένου"/>
          <p:cNvSpPr>
            <a:spLocks noGrp="1"/>
          </p:cNvSpPr>
          <p:nvPr>
            <p:ph sz="half" idx="1" hasCustomPrompt="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3 - Θέση περιεχομένου"/>
          <p:cNvSpPr>
            <a:spLocks noGrp="1"/>
          </p:cNvSpPr>
          <p:nvPr>
            <p:ph sz="half" idx="2" hasCustomPrompt="1"/>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E964C1EB-534F-46A0-A6C2-03377712575D}" type="datetimeFigureOut">
              <a:rPr lang="el-GR"/>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3631564D-0A40-467D-9B65-57A55511A0B8}" type="slidenum">
              <a:rPr lang="el-GR"/>
            </a:fld>
            <a:endParaRPr lang="el-GR"/>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381000" y="1143000"/>
            <a:ext cx="8382000" cy="1069848"/>
          </a:xfrm>
        </p:spPr>
        <p:txBody>
          <a:bodyPr/>
          <a:lstStyle>
            <a:lvl1pPr>
              <a:defRPr sz="4000" b="0" i="0" cap="none" baseline="0"/>
            </a:lvl1pPr>
          </a:lstStyle>
          <a:p>
            <a:r>
              <a:rPr lang="el-GR"/>
              <a:t>Kλικ για επεξεργασία του τίτλου</a:t>
            </a:r>
            <a:endParaRPr lang="en-US"/>
          </a:p>
        </p:txBody>
      </p:sp>
      <p:sp>
        <p:nvSpPr>
          <p:cNvPr id="3" name="2 - Θέση κειμένου"/>
          <p:cNvSpPr>
            <a:spLocks noGrp="1"/>
          </p:cNvSpPr>
          <p:nvPr>
            <p:ph type="body" idx="1" hasCustomPrompt="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a:t>Kλικ για επεξεργασία των στυλ του υποδείγματος</a:t>
            </a:r>
            <a:endParaRPr lang="el-GR"/>
          </a:p>
        </p:txBody>
      </p:sp>
      <p:sp>
        <p:nvSpPr>
          <p:cNvPr id="4" name="3 - Θέση κειμένου"/>
          <p:cNvSpPr>
            <a:spLocks noGrp="1"/>
          </p:cNvSpPr>
          <p:nvPr>
            <p:ph type="body" sz="half" idx="3" hasCustomPrompt="1"/>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a:t>Kλικ για επεξεργασία των στυλ του υποδείγματος</a:t>
            </a:r>
            <a:endParaRPr lang="el-GR"/>
          </a:p>
        </p:txBody>
      </p:sp>
      <p:sp>
        <p:nvSpPr>
          <p:cNvPr id="5" name="4 - Θέση περιεχομένου"/>
          <p:cNvSpPr>
            <a:spLocks noGrp="1"/>
          </p:cNvSpPr>
          <p:nvPr>
            <p:ph sz="quarter" idx="2" hasCustomPrompt="1"/>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6" name="5 - Θέση περιεχομένου"/>
          <p:cNvSpPr>
            <a:spLocks noGrp="1"/>
          </p:cNvSpPr>
          <p:nvPr>
            <p:ph sz="quarter" idx="4" hasCustomPrompt="1"/>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7" name="25 - Θέση ημερομηνίας"/>
          <p:cNvSpPr>
            <a:spLocks noGrp="1"/>
          </p:cNvSpPr>
          <p:nvPr>
            <p:ph type="dt" sz="half" idx="10"/>
          </p:nvPr>
        </p:nvSpPr>
        <p:spPr/>
        <p:txBody>
          <a:bodyPr rtlCol="0"/>
          <a:lstStyle>
            <a:lvl1pPr>
              <a:defRPr/>
            </a:lvl1pPr>
          </a:lstStyle>
          <a:p>
            <a:pPr>
              <a:defRPr/>
            </a:pPr>
            <a:fld id="{E70277F9-621A-4872-BD8A-0C50DEC07C5A}" type="datetimeFigureOut">
              <a:rPr lang="el-GR"/>
            </a:fld>
            <a:endParaRPr lang="el-GR"/>
          </a:p>
        </p:txBody>
      </p:sp>
      <p:sp>
        <p:nvSpPr>
          <p:cNvPr id="8" name="26 - Θέση αριθμού διαφάνειας"/>
          <p:cNvSpPr>
            <a:spLocks noGrp="1"/>
          </p:cNvSpPr>
          <p:nvPr>
            <p:ph type="sldNum" sz="quarter" idx="11"/>
          </p:nvPr>
        </p:nvSpPr>
        <p:spPr/>
        <p:txBody>
          <a:bodyPr rtlCol="0"/>
          <a:lstStyle>
            <a:lvl1pPr>
              <a:defRPr/>
            </a:lvl1pPr>
          </a:lstStyle>
          <a:p>
            <a:pPr>
              <a:defRPr/>
            </a:pPr>
            <a:fld id="{421613E3-2D2F-48E3-B416-721105440391}" type="slidenum">
              <a:rPr lang="el-GR"/>
            </a:fld>
            <a:endParaRPr lang="el-GR"/>
          </a:p>
        </p:txBody>
      </p:sp>
      <p:sp>
        <p:nvSpPr>
          <p:cNvPr id="9" name="27 - Θέση υποσέλιδου"/>
          <p:cNvSpPr>
            <a:spLocks noGrp="1"/>
          </p:cNvSpPr>
          <p:nvPr>
            <p:ph type="ftr" sz="quarter" idx="12"/>
          </p:nvPr>
        </p:nvSpPr>
        <p:spPr/>
        <p:txBody>
          <a:bodyPr rtlCol="0"/>
          <a:lstStyle>
            <a:lvl1pPr>
              <a:defRPr/>
            </a:lvl1pPr>
          </a:lstStyle>
          <a:p>
            <a:pPr>
              <a:defRPr/>
            </a:pPr>
            <a:endParaRPr lang="el-GR"/>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143000"/>
            <a:ext cx="8229600" cy="1069848"/>
          </a:xfrm>
        </p:spPr>
        <p:txBody>
          <a:bodyPr/>
          <a:lstStyle>
            <a:lvl1pPr>
              <a:defRPr sz="4000">
                <a:solidFill>
                  <a:schemeClr val="tx2"/>
                </a:solidFill>
              </a:defRPr>
            </a:lvl1pPr>
          </a:lstStyle>
          <a:p>
            <a:r>
              <a:rPr lang="el-GR"/>
              <a:t>Kλικ για επεξεργασία του τίτλου</a:t>
            </a:r>
            <a:endParaRPr lang="en-US"/>
          </a:p>
        </p:txBody>
      </p:sp>
      <p:sp>
        <p:nvSpPr>
          <p:cNvPr id="3" name="2 - Θέση ημερομηνίας"/>
          <p:cNvSpPr>
            <a:spLocks noGrp="1"/>
          </p:cNvSpPr>
          <p:nvPr>
            <p:ph type="dt" sz="half" idx="10"/>
          </p:nvPr>
        </p:nvSpPr>
        <p:spPr>
          <a:xfrm>
            <a:off x="6583363" y="612775"/>
            <a:ext cx="957262" cy="457200"/>
          </a:xfrm>
        </p:spPr>
        <p:txBody>
          <a:bodyPr/>
          <a:lstStyle>
            <a:lvl1pPr>
              <a:defRPr/>
            </a:lvl1pPr>
          </a:lstStyle>
          <a:p>
            <a:pPr>
              <a:defRPr/>
            </a:pPr>
            <a:fld id="{2F94D697-E6D5-4D62-B185-AC59AA586A81}" type="datetimeFigureOut">
              <a:rPr lang="el-GR"/>
            </a:fld>
            <a:endParaRPr lang="el-GR"/>
          </a:p>
        </p:txBody>
      </p:sp>
      <p:sp>
        <p:nvSpPr>
          <p:cNvPr id="4" name="3 - Θέση υποσέλιδου"/>
          <p:cNvSpPr>
            <a:spLocks noGrp="1"/>
          </p:cNvSpPr>
          <p:nvPr>
            <p:ph type="ftr" sz="quarter" idx="11"/>
          </p:nvPr>
        </p:nvSpPr>
        <p:spPr/>
        <p:txBody>
          <a:bodyPr/>
          <a:lstStyle>
            <a:lvl1pPr>
              <a:defRPr/>
            </a:lvl1pPr>
          </a:lstStyle>
          <a:p>
            <a:pPr>
              <a:defRPr/>
            </a:pPr>
            <a:endParaRPr lang="el-GR"/>
          </a:p>
        </p:txBody>
      </p:sp>
      <p:sp>
        <p:nvSpPr>
          <p:cNvPr id="5" name="4 - Θέση αριθμού διαφάνειας"/>
          <p:cNvSpPr>
            <a:spLocks noGrp="1"/>
          </p:cNvSpPr>
          <p:nvPr>
            <p:ph type="sldNum" sz="quarter" idx="12"/>
          </p:nvPr>
        </p:nvSpPr>
        <p:spPr/>
        <p:txBody>
          <a:bodyPr/>
          <a:lstStyle>
            <a:lvl1pPr>
              <a:defRPr/>
            </a:lvl1pPr>
          </a:lstStyle>
          <a:p>
            <a:pPr>
              <a:defRPr/>
            </a:pPr>
            <a:fld id="{D91F8E55-4E2F-47BA-B515-CAF0BA7C1823}" type="slidenum">
              <a:rPr lang="el-GR"/>
            </a:fld>
            <a:endParaRPr lang="el-G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p:cNvSpPr>
            <a:spLocks noGrp="1"/>
          </p:cNvSpPr>
          <p:nvPr>
            <p:ph type="dt" sz="half" idx="10"/>
          </p:nvPr>
        </p:nvSpPr>
        <p:spPr/>
        <p:txBody>
          <a:bodyPr/>
          <a:lstStyle>
            <a:lvl1pPr>
              <a:defRPr/>
            </a:lvl1pPr>
          </a:lstStyle>
          <a:p>
            <a:pPr>
              <a:defRPr/>
            </a:pPr>
            <a:fld id="{96592C74-AAB8-4A54-928F-A85D54E2EC7B}" type="datetimeFigureOut">
              <a:rPr lang="el-GR"/>
            </a:fld>
            <a:endParaRPr lang="el-GR"/>
          </a:p>
        </p:txBody>
      </p:sp>
      <p:sp>
        <p:nvSpPr>
          <p:cNvPr id="3" name="2 - Θέση υποσέλιδου"/>
          <p:cNvSpPr>
            <a:spLocks noGrp="1"/>
          </p:cNvSpPr>
          <p:nvPr>
            <p:ph type="ftr" sz="quarter" idx="11"/>
          </p:nvPr>
        </p:nvSpPr>
        <p:spPr/>
        <p:txBody>
          <a:bodyPr/>
          <a:lstStyle>
            <a:lvl1pPr>
              <a:defRPr/>
            </a:lvl1pPr>
          </a:lstStyle>
          <a:p>
            <a:pPr>
              <a:defRPr/>
            </a:pPr>
            <a:endParaRPr lang="el-GR"/>
          </a:p>
        </p:txBody>
      </p:sp>
      <p:sp>
        <p:nvSpPr>
          <p:cNvPr id="4" name="22 - Θέση αριθμού διαφάνειας"/>
          <p:cNvSpPr>
            <a:spLocks noGrp="1"/>
          </p:cNvSpPr>
          <p:nvPr>
            <p:ph type="sldNum" sz="quarter" idx="12"/>
          </p:nvPr>
        </p:nvSpPr>
        <p:spPr/>
        <p:txBody>
          <a:bodyPr/>
          <a:lstStyle>
            <a:lvl1pPr>
              <a:defRPr/>
            </a:lvl1pPr>
          </a:lstStyle>
          <a:p>
            <a:pPr>
              <a:defRPr/>
            </a:pPr>
            <a:fld id="{CB7BB4E2-157D-477E-9E32-B78981A6244A}" type="slidenum">
              <a:rPr lang="el-GR"/>
            </a:fld>
            <a:endParaRPr lang="el-GR"/>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5353496" y="1101970"/>
            <a:ext cx="3383280" cy="877824"/>
          </a:xfrm>
        </p:spPr>
        <p:txBody>
          <a:bodyPr anchor="b"/>
          <a:lstStyle>
            <a:lvl1pPr algn="l">
              <a:buNone/>
              <a:defRPr sz="1800" b="1"/>
            </a:lvl1pPr>
          </a:lstStyle>
          <a:p>
            <a:r>
              <a:rPr lang="el-GR"/>
              <a:t>Kλικ για επεξεργασία του τίτλου</a:t>
            </a:r>
            <a:endParaRPr lang="en-US"/>
          </a:p>
        </p:txBody>
      </p:sp>
      <p:sp>
        <p:nvSpPr>
          <p:cNvPr id="3" name="2 - Θέση κειμένου"/>
          <p:cNvSpPr>
            <a:spLocks noGrp="1"/>
          </p:cNvSpPr>
          <p:nvPr>
            <p:ph type="body" idx="2" hasCustomPrompt="1"/>
          </p:nvPr>
        </p:nvSpPr>
        <p:spPr>
          <a:xfrm>
            <a:off x="5353496" y="2010727"/>
            <a:ext cx="3383280" cy="4617720"/>
          </a:xfrm>
        </p:spPr>
        <p:txBody>
          <a:bodyPr/>
          <a:lstStyle>
            <a:lvl1pPr marL="8890" indent="0">
              <a:buNone/>
              <a:defRPr sz="1400"/>
            </a:lvl1pPr>
            <a:lvl2pPr>
              <a:buNone/>
              <a:defRPr sz="1200"/>
            </a:lvl2pPr>
            <a:lvl3pPr>
              <a:buNone/>
              <a:defRPr sz="1000"/>
            </a:lvl3pPr>
            <a:lvl4pPr>
              <a:buNone/>
              <a:defRPr sz="900"/>
            </a:lvl4pPr>
            <a:lvl5pPr>
              <a:buNone/>
              <a:defRPr sz="900"/>
            </a:lvl5pPr>
          </a:lstStyle>
          <a:p>
            <a:pPr lvl="0"/>
            <a:r>
              <a:rPr lang="el-GR"/>
              <a:t>Kλικ για επεξεργασία των στυλ του υποδείγματος</a:t>
            </a:r>
            <a:endParaRPr lang="el-GR"/>
          </a:p>
        </p:txBody>
      </p:sp>
      <p:sp>
        <p:nvSpPr>
          <p:cNvPr id="4" name="3 - Θέση περιεχομένου"/>
          <p:cNvSpPr>
            <a:spLocks noGrp="1"/>
          </p:cNvSpPr>
          <p:nvPr>
            <p:ph sz="half" idx="1" hasCustomPrompt="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l-GR"/>
              <a:t>Kλικ για επεξεργασία των στυλ του υποδείγματος</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57D51E02-218F-474D-B639-8869CBF175E1}" type="datetimeFigureOut">
              <a:rPr lang="el-GR"/>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CC5367A7-9966-40A2-833D-5E78C1872497}" type="slidenum">
              <a:rPr lang="el-GR"/>
            </a:fld>
            <a:endParaRPr lang="el-GR"/>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5440434" y="1109160"/>
            <a:ext cx="586803" cy="4681637"/>
          </a:xfrm>
        </p:spPr>
        <p:txBody>
          <a:bodyPr vert="vert270" lIns="45720" tIns="0" rIns="45720" anchor="t"/>
          <a:lstStyle>
            <a:lvl1pPr algn="ctr">
              <a:buNone/>
              <a:defRPr sz="2000" b="1"/>
            </a:lvl1pPr>
          </a:lstStyle>
          <a:p>
            <a:r>
              <a:rPr lang="el-GR"/>
              <a:t>Kλικ για επεξεργασία του τίτλου</a:t>
            </a:r>
            <a:endParaRPr lang="en-US"/>
          </a:p>
        </p:txBody>
      </p:sp>
      <p:sp>
        <p:nvSpPr>
          <p:cNvPr id="3" name="2 - Θέση εικόνας"/>
          <p:cNvSpPr>
            <a:spLocks noGrp="1"/>
          </p:cNvSpPr>
          <p:nvPr>
            <p:ph type="pic" idx="1" hasCustomPrompt="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l-GR" noProof="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hasCustomPrompt="1"/>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l-GR"/>
              <a:t>Kλικ για επεξεργασία των στυλ του υποδείγματος</a:t>
            </a:r>
            <a:endParaRPr lang="el-GR"/>
          </a:p>
        </p:txBody>
      </p:sp>
      <p:sp>
        <p:nvSpPr>
          <p:cNvPr id="5" name="13 - Θέση ημερομηνίας"/>
          <p:cNvSpPr>
            <a:spLocks noGrp="1"/>
          </p:cNvSpPr>
          <p:nvPr>
            <p:ph type="dt" sz="half" idx="10"/>
          </p:nvPr>
        </p:nvSpPr>
        <p:spPr/>
        <p:txBody>
          <a:bodyPr/>
          <a:lstStyle>
            <a:lvl1pPr>
              <a:defRPr/>
            </a:lvl1pPr>
          </a:lstStyle>
          <a:p>
            <a:pPr>
              <a:defRPr/>
            </a:pPr>
            <a:fld id="{8688FE4F-789A-435A-A88D-5185ACAEB72E}" type="datetimeFigureOut">
              <a:rPr lang="el-GR"/>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612F4CE4-D4F7-4844-B9E7-4F9324392770}" type="slidenum">
              <a:rPr lang="el-GR"/>
            </a:fld>
            <a:endParaRPr lang="el-GR"/>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28 - Ορθογώνιο"/>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29 - Ορθογώνιο"/>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30 - Ορθογώνιο"/>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31 - Ορθογώνιο"/>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32 - Στρογγυλεμένο ορθογώνιο"/>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33 - Στρογγυλεμένο ορθογώνιο"/>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34 - Ορθογώνιο"/>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35 - Ορθογώνιο"/>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36 - Ορθογώνιο"/>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37 - Ορθογώνιο"/>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38 - Ορθογώνιο"/>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39 - Ορθογώνιο"/>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21 - Θέση τίτλου"/>
          <p:cNvSpPr>
            <a:spLocks noGrp="1"/>
          </p:cNvSpPr>
          <p:nvPr>
            <p:ph type="title"/>
          </p:nvPr>
        </p:nvSpPr>
        <p:spPr bwMode="auto">
          <a:xfrm>
            <a:off x="457200" y="1143000"/>
            <a:ext cx="8229600" cy="1066800"/>
          </a:xfrm>
          <a:prstGeom prst="rect">
            <a:avLst/>
          </a:prstGeom>
          <a:noFill/>
          <a:ln w="9525">
            <a:noFill/>
            <a:miter lim="800000"/>
          </a:ln>
        </p:spPr>
        <p:txBody>
          <a:bodyPr vert="horz" wrap="square" lIns="91440" tIns="45720" rIns="91440" bIns="45720" numCol="1" anchor="ctr" anchorCtr="0" compatLnSpc="1"/>
          <a:lstStyle/>
          <a:p>
            <a:pPr lvl="0"/>
            <a:r>
              <a:rPr lang="el-GR" smtClean="0"/>
              <a:t>Kλικ για επεξεργασία του τίτλου</a:t>
            </a:r>
            <a:endParaRPr lang="en-US" smtClean="0"/>
          </a:p>
        </p:txBody>
      </p:sp>
      <p:sp>
        <p:nvSpPr>
          <p:cNvPr id="1040" name="12 - Θέση κειμένου"/>
          <p:cNvSpPr>
            <a:spLocks noGrp="1"/>
          </p:cNvSpPr>
          <p:nvPr>
            <p:ph type="body" idx="1"/>
          </p:nvPr>
        </p:nvSpPr>
        <p:spPr bwMode="auto">
          <a:xfrm>
            <a:off x="457200" y="2249488"/>
            <a:ext cx="8229600" cy="4324350"/>
          </a:xfrm>
          <a:prstGeom prst="rect">
            <a:avLst/>
          </a:prstGeom>
          <a:noFill/>
          <a:ln w="9525">
            <a:noFill/>
            <a:miter lim="800000"/>
          </a:ln>
        </p:spPr>
        <p:txBody>
          <a:bodyPr vert="horz" wrap="square" lIns="91440" tIns="45720" rIns="91440" bIns="45720" numCol="1" anchor="t" anchorCtr="0" compatLnSpc="1"/>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n-US" smtClean="0"/>
          </a:p>
        </p:txBody>
      </p:sp>
      <p:sp>
        <p:nvSpPr>
          <p:cNvPr id="14" name="13 - Θέση ημερομηνίας"/>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defRPr>
            </a:lvl1pPr>
          </a:lstStyle>
          <a:p>
            <a:pPr>
              <a:defRPr/>
            </a:pPr>
            <a:fld id="{CB00A0BF-72FC-447E-92D9-A6B304ACE332}" type="datetimeFigureOut">
              <a:rPr lang="el-GR"/>
            </a:fld>
            <a:endParaRPr lang="el-GR"/>
          </a:p>
        </p:txBody>
      </p:sp>
      <p:sp>
        <p:nvSpPr>
          <p:cNvPr id="3" name="2 - Θέση υποσέλιδου"/>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defRPr>
            </a:lvl1pPr>
          </a:lstStyle>
          <a:p>
            <a:pPr>
              <a:defRPr/>
            </a:pPr>
            <a:endParaRPr lang="el-GR"/>
          </a:p>
        </p:txBody>
      </p:sp>
      <p:sp>
        <p:nvSpPr>
          <p:cNvPr id="23" name="22 - Θέση αριθμού διαφάνειας"/>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defRPr>
            </a:lvl1pPr>
          </a:lstStyle>
          <a:p>
            <a:pPr>
              <a:defRPr/>
            </a:pPr>
            <a:fld id="{8737BE09-74B9-4457-BB15-16182102C8AD}" type="slidenum">
              <a:rPr lang="el-GR"/>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anose="020B0603020202020204" pitchFamily="34" charset="0"/>
        </a:defRPr>
      </a:lvl2pPr>
      <a:lvl3pPr algn="l" rtl="0" eaLnBrk="0" fontAlgn="base" hangingPunct="0">
        <a:spcBef>
          <a:spcPct val="0"/>
        </a:spcBef>
        <a:spcAft>
          <a:spcPct val="0"/>
        </a:spcAft>
        <a:defRPr sz="4000">
          <a:solidFill>
            <a:schemeClr val="tx2"/>
          </a:solidFill>
          <a:latin typeface="Trebuchet MS" panose="020B0603020202020204" pitchFamily="34" charset="0"/>
        </a:defRPr>
      </a:lvl3pPr>
      <a:lvl4pPr algn="l" rtl="0" eaLnBrk="0" fontAlgn="base" hangingPunct="0">
        <a:spcBef>
          <a:spcPct val="0"/>
        </a:spcBef>
        <a:spcAft>
          <a:spcPct val="0"/>
        </a:spcAft>
        <a:defRPr sz="4000">
          <a:solidFill>
            <a:schemeClr val="tx2"/>
          </a:solidFill>
          <a:latin typeface="Trebuchet MS" panose="020B0603020202020204" pitchFamily="34" charset="0"/>
        </a:defRPr>
      </a:lvl4pPr>
      <a:lvl5pPr algn="l" rtl="0" eaLnBrk="0" fontAlgn="base" hangingPunct="0">
        <a:spcBef>
          <a:spcPct val="0"/>
        </a:spcBef>
        <a:spcAft>
          <a:spcPct val="0"/>
        </a:spcAft>
        <a:defRPr sz="4000">
          <a:solidFill>
            <a:schemeClr val="tx2"/>
          </a:solidFill>
          <a:latin typeface="Trebuchet MS" panose="020B0603020202020204" pitchFamily="34" charset="0"/>
        </a:defRPr>
      </a:lvl5pPr>
      <a:lvl6pPr marL="457200" algn="l" rtl="0" fontAlgn="base">
        <a:spcBef>
          <a:spcPct val="0"/>
        </a:spcBef>
        <a:spcAft>
          <a:spcPct val="0"/>
        </a:spcAft>
        <a:defRPr sz="4000">
          <a:solidFill>
            <a:schemeClr val="tx2"/>
          </a:solidFill>
          <a:latin typeface="Trebuchet MS" panose="020B0603020202020204" pitchFamily="34" charset="0"/>
        </a:defRPr>
      </a:lvl6pPr>
      <a:lvl7pPr marL="914400" algn="l" rtl="0" fontAlgn="base">
        <a:spcBef>
          <a:spcPct val="0"/>
        </a:spcBef>
        <a:spcAft>
          <a:spcPct val="0"/>
        </a:spcAft>
        <a:defRPr sz="4000">
          <a:solidFill>
            <a:schemeClr val="tx2"/>
          </a:solidFill>
          <a:latin typeface="Trebuchet MS" panose="020B0603020202020204" pitchFamily="34" charset="0"/>
        </a:defRPr>
      </a:lvl7pPr>
      <a:lvl8pPr marL="1371600" algn="l" rtl="0" fontAlgn="base">
        <a:spcBef>
          <a:spcPct val="0"/>
        </a:spcBef>
        <a:spcAft>
          <a:spcPct val="0"/>
        </a:spcAft>
        <a:defRPr sz="4000">
          <a:solidFill>
            <a:schemeClr val="tx2"/>
          </a:solidFill>
          <a:latin typeface="Trebuchet MS" panose="020B0603020202020204" pitchFamily="34" charset="0"/>
        </a:defRPr>
      </a:lvl8pPr>
      <a:lvl9pPr marL="1828800" algn="l" rtl="0" fontAlgn="base">
        <a:spcBef>
          <a:spcPct val="0"/>
        </a:spcBef>
        <a:spcAft>
          <a:spcPct val="0"/>
        </a:spcAft>
        <a:defRPr sz="4000">
          <a:solidFill>
            <a:schemeClr val="tx2"/>
          </a:solidFill>
          <a:latin typeface="Trebuchet MS" panose="020B0603020202020204" pitchFamily="34" charset="0"/>
        </a:defRPr>
      </a:lvl9pPr>
    </p:titleStyle>
    <p:bodyStyle>
      <a:lvl1pPr marL="365125" indent="-255905"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380"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655" indent="-219075" algn="l" rtl="0" eaLnBrk="0" fontAlgn="base" hangingPunct="0">
        <a:spcBef>
          <a:spcPts val="300"/>
        </a:spcBef>
        <a:spcAft>
          <a:spcPct val="0"/>
        </a:spcAft>
        <a:buClr>
          <a:schemeClr val="accent1"/>
        </a:buClr>
        <a:buFont typeface="Wingdings 2" panose="05020102010507070707" pitchFamily="18" charset="2"/>
        <a:buChar char=""/>
        <a:defRPr sz="2400" kern="1200">
          <a:solidFill>
            <a:schemeClr val="accent1"/>
          </a:solidFill>
          <a:latin typeface="+mn-lt"/>
          <a:ea typeface="+mn-ea"/>
          <a:cs typeface="+mn-cs"/>
        </a:defRPr>
      </a:lvl3pPr>
      <a:lvl4pPr marL="1179830" indent="-200025" algn="l" rtl="0" eaLnBrk="0" fontAlgn="base" hangingPunct="0">
        <a:spcBef>
          <a:spcPts val="300"/>
        </a:spcBef>
        <a:spcAft>
          <a:spcPct val="0"/>
        </a:spcAft>
        <a:buClr>
          <a:schemeClr val="accent1"/>
        </a:buClr>
        <a:buFont typeface="Wingdings 2" panose="05020102010507070707" pitchFamily="18" charset="2"/>
        <a:buChar char=""/>
        <a:defRPr sz="2200" kern="1200">
          <a:solidFill>
            <a:schemeClr val="accent1"/>
          </a:solidFill>
          <a:latin typeface="+mn-lt"/>
          <a:ea typeface="+mn-ea"/>
          <a:cs typeface="+mn-cs"/>
        </a:defRPr>
      </a:lvl4pPr>
      <a:lvl5pPr marL="1389380" indent="-182880"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090" indent="-182880" algn="l" rtl="0" eaLnBrk="1" latinLnBrk="0" hangingPunct="1">
        <a:spcBef>
          <a:spcPts val="300"/>
        </a:spcBef>
        <a:buClr>
          <a:schemeClr val="accent3"/>
        </a:buClr>
        <a:buFont typeface="Georgia" panose="02040502050405020303"/>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panose="02040502050405020303"/>
        <a:buChar char="▫"/>
        <a:defRPr kumimoji="0" sz="1600" kern="1200">
          <a:solidFill>
            <a:schemeClr val="accent3"/>
          </a:solidFill>
          <a:latin typeface="+mn-lt"/>
          <a:ea typeface="+mn-ea"/>
          <a:cs typeface="+mn-cs"/>
        </a:defRPr>
      </a:lvl7pPr>
      <a:lvl8pPr marL="2030095" indent="-182880" algn="l" rtl="0" eaLnBrk="1" latinLnBrk="0" hangingPunct="1">
        <a:spcBef>
          <a:spcPts val="300"/>
        </a:spcBef>
        <a:buClr>
          <a:schemeClr val="accent3"/>
        </a:buClr>
        <a:buFont typeface="Georgia" panose="02040502050405020303"/>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panose="02040502050405020303"/>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1 - Τίτλος"/>
          <p:cNvSpPr>
            <a:spLocks noGrp="1"/>
          </p:cNvSpPr>
          <p:nvPr>
            <p:ph type="ctrTitle"/>
          </p:nvPr>
        </p:nvSpPr>
        <p:spPr>
          <a:xfrm>
            <a:off x="395288" y="476250"/>
            <a:ext cx="8748712" cy="3095625"/>
          </a:xfrm>
        </p:spPr>
        <p:txBody>
          <a:bodyPr/>
          <a:lstStyle/>
          <a:p>
            <a:pPr eaLnBrk="1" hangingPunct="1"/>
            <a:r>
              <a:rPr lang="el-GR" sz="3600" smtClean="0"/>
              <a:t>Σύνοψη Ετήσιας Έκθεσης 201</a:t>
            </a:r>
            <a:r>
              <a:rPr lang="el-GR" altLang="en-US" sz="3600" smtClean="0"/>
              <a:t>9</a:t>
            </a:r>
            <a:br>
              <a:rPr lang="el-GR" sz="3600" smtClean="0"/>
            </a:br>
            <a:r>
              <a:rPr lang="el-GR" sz="3600" smtClean="0"/>
              <a:t>ΕΠ Περιφέρειας Στερεάς Ελλάδας </a:t>
            </a:r>
            <a:br>
              <a:rPr lang="en-US" sz="3600" smtClean="0"/>
            </a:br>
            <a:r>
              <a:rPr lang="el-GR" sz="3600" smtClean="0"/>
              <a:t>2014-2020</a:t>
            </a:r>
            <a:br>
              <a:rPr lang="el-GR" smtClean="0"/>
            </a:br>
            <a:br>
              <a:rPr lang="en-US" smtClean="0"/>
            </a:br>
            <a:r>
              <a:rPr lang="el-GR" sz="3200" smtClean="0">
                <a:solidFill>
                  <a:srgbClr val="ADD2D6"/>
                </a:solidFill>
              </a:rPr>
              <a:t>Αύγουστος 2020</a:t>
            </a:r>
            <a:endParaRPr lang="el-GR" sz="3200" smtClean="0"/>
          </a:p>
        </p:txBody>
      </p:sp>
      <p:sp>
        <p:nvSpPr>
          <p:cNvPr id="13314" name="2 - Υπότιτλος"/>
          <p:cNvSpPr>
            <a:spLocks noGrp="1"/>
          </p:cNvSpPr>
          <p:nvPr>
            <p:ph type="subTitle" idx="1"/>
          </p:nvPr>
        </p:nvSpPr>
        <p:spPr>
          <a:xfrm>
            <a:off x="611188" y="4508500"/>
            <a:ext cx="4953000" cy="1752600"/>
          </a:xfrm>
        </p:spPr>
        <p:txBody>
          <a:bodyPr/>
          <a:lstStyle/>
          <a:p>
            <a:pPr marL="63500" eaLnBrk="1" hangingPunct="1"/>
            <a:r>
              <a:rPr lang="el-GR" sz="2800" smtClean="0"/>
              <a:t>Η Πορεία υλοποίησης του ΕΠ</a:t>
            </a:r>
            <a:endParaRPr lang="el-GR" sz="2800" smtClean="0"/>
          </a:p>
        </p:txBody>
      </p:sp>
      <p:pic>
        <p:nvPicPr>
          <p:cNvPr id="13315" name="Picture 2"/>
          <p:cNvPicPr>
            <a:picLocks noChangeAspect="1" noChangeArrowheads="1"/>
          </p:cNvPicPr>
          <p:nvPr/>
        </p:nvPicPr>
        <p:blipFill>
          <a:blip r:embed="rId1"/>
          <a:srcRect/>
          <a:stretch>
            <a:fillRect/>
          </a:stretch>
        </p:blipFill>
        <p:spPr bwMode="auto">
          <a:xfrm>
            <a:off x="2124075" y="5516563"/>
            <a:ext cx="5276850" cy="781050"/>
          </a:xfrm>
          <a:prstGeom prst="rect">
            <a:avLst/>
          </a:prstGeom>
          <a:noFill/>
          <a:ln w="9525">
            <a:noFill/>
            <a:miter lim="800000"/>
            <a:headEnd/>
            <a:tailEnd/>
          </a:ln>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41630" y="657225"/>
            <a:ext cx="8229600" cy="504825"/>
          </a:xfrm>
        </p:spPr>
        <p:txBody>
          <a:bodyPr>
            <a:normAutofit fontScale="90000"/>
          </a:bodyPr>
          <a:lstStyle/>
          <a:p>
            <a:pPr algn="l" eaLnBrk="1" hangingPunct="1"/>
            <a:r>
              <a:rPr lang="el-GR" sz="2800" smtClean="0"/>
              <a:t>Ενέργειες επιτάχυνσης της υλοποίησης (1/2)</a:t>
            </a:r>
            <a:endParaRPr lang="el-GR" sz="2800" smtClean="0"/>
          </a:p>
        </p:txBody>
      </p:sp>
      <p:sp>
        <p:nvSpPr>
          <p:cNvPr id="5" name="4 - TextBox"/>
          <p:cNvSpPr txBox="1"/>
          <p:nvPr/>
        </p:nvSpPr>
        <p:spPr>
          <a:xfrm>
            <a:off x="179070" y="1501140"/>
            <a:ext cx="8554720" cy="507746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l-GR" sz="1800">
                <a:solidFill>
                  <a:srgbClr val="000000"/>
                </a:solidFill>
                <a:latin typeface="Trebuchet MS" panose="020B0603020202020204" pitchFamily="34" charset="0"/>
                <a:cs typeface="Trebuchet MS" panose="020B0603020202020204" pitchFamily="34" charset="0"/>
              </a:rPr>
              <a:t>Ενέργειες, οι οποίες έχουν αναληφθεί από τη ΔΑ προκειμένου να υπάρχει ομαλή υλοποίηση του ΠΕΠ και να επιτευχθούν οι στόχοι που έχουν τεθεί για το Πρόγραμμα, είναι ενδεικτικά οι ακόλουθες:</a:t>
            </a:r>
            <a:endParaRPr lang="el-GR" sz="1800">
              <a:solidFill>
                <a:srgbClr val="000000"/>
              </a:solidFill>
              <a:latin typeface="Trebuchet MS" panose="020B0603020202020204" pitchFamily="34" charset="0"/>
              <a:cs typeface="Trebuchet MS" panose="020B0603020202020204" pitchFamily="34" charset="0"/>
            </a:endParaRPr>
          </a:p>
          <a:p>
            <a:pPr algn="just"/>
            <a:endParaRPr lang="el-GR" sz="1800">
              <a:solidFill>
                <a:srgbClr val="000000"/>
              </a:solidFill>
              <a:latin typeface="Trebuchet MS" panose="020B0603020202020204" pitchFamily="34" charset="0"/>
              <a:cs typeface="Trebuchet MS" panose="020B0603020202020204" pitchFamily="34" charset="0"/>
            </a:endParaRPr>
          </a:p>
          <a:p>
            <a:pPr algn="just">
              <a:buFont typeface="Wingdings" panose="05000000000000000000" pitchFamily="2" charset="2"/>
              <a:buChar char="q"/>
            </a:pPr>
            <a:r>
              <a:rPr lang="el-GR" sz="1800">
                <a:solidFill>
                  <a:srgbClr val="000000"/>
                </a:solidFill>
                <a:latin typeface="Trebuchet MS" panose="020B0603020202020204" pitchFamily="34" charset="0"/>
                <a:cs typeface="Trebuchet MS" panose="020B0603020202020204" pitchFamily="34" charset="0"/>
              </a:rPr>
              <a:t>Η Αναθεώρηση του ΕΠ, η οποία καταθέθηκε τον Δεκέμβριο του 2019 και η έγκρισή της αναμένεται τις πρώτες ημέρες του επόμενου έτους έχει ως στόχο την ανακατανομή του αποθεματικού επίδοσης στους Άξονες Προτεραιότητας και στις δράσεις, τις οποίες υπάρχει ήδη σημαντική εξέλιξη. Με τον τρόπο αυτό προστίθεται μια επιπλέον παράμετρος για την ολική απορρόφηση των ευρωπαικών κονδυλίων προς όφελος των πολιτών. </a:t>
            </a:r>
            <a:endParaRPr lang="el-GR" sz="1800">
              <a:solidFill>
                <a:srgbClr val="000000"/>
              </a:solidFill>
              <a:latin typeface="Trebuchet MS" panose="020B0603020202020204" pitchFamily="34" charset="0"/>
              <a:cs typeface="Trebuchet MS" panose="020B0603020202020204" pitchFamily="34" charset="0"/>
            </a:endParaRPr>
          </a:p>
          <a:p>
            <a:pPr algn="just">
              <a:buFont typeface="Wingdings" panose="05000000000000000000" pitchFamily="2" charset="2"/>
              <a:buChar char="q"/>
            </a:pPr>
            <a:r>
              <a:rPr lang="el-GR" sz="1800">
                <a:solidFill>
                  <a:srgbClr val="000000"/>
                </a:solidFill>
                <a:latin typeface="Trebuchet MS" panose="020B0603020202020204" pitchFamily="34" charset="0"/>
                <a:cs typeface="Trebuchet MS" panose="020B0603020202020204" pitchFamily="34" charset="0"/>
              </a:rPr>
              <a:t>Τεχνικές συναντήσεις με Επιτελικές δομές προκειμένου να υπάρχει συντονισμός και οι σχεδιαζόμενες δράσεις να καλύπτουν τις πραγματικές ανάγκες της Περιφέρειας,</a:t>
            </a:r>
            <a:endParaRPr lang="el-GR" sz="1800">
              <a:solidFill>
                <a:srgbClr val="000000"/>
              </a:solidFill>
              <a:latin typeface="Trebuchet MS" panose="020B0603020202020204" pitchFamily="34" charset="0"/>
              <a:cs typeface="Trebuchet MS" panose="020B0603020202020204" pitchFamily="34" charset="0"/>
            </a:endParaRPr>
          </a:p>
          <a:p>
            <a:pPr algn="just">
              <a:buFont typeface="Wingdings" panose="05000000000000000000" pitchFamily="2" charset="2"/>
              <a:buChar char="q"/>
            </a:pPr>
            <a:r>
              <a:rPr lang="el-GR" sz="1800">
                <a:solidFill>
                  <a:srgbClr val="000000"/>
                </a:solidFill>
                <a:latin typeface="Trebuchet MS" panose="020B0603020202020204" pitchFamily="34" charset="0"/>
                <a:cs typeface="Trebuchet MS" panose="020B0603020202020204" pitchFamily="34" charset="0"/>
                <a:sym typeface="+mn-ea"/>
              </a:rPr>
              <a:t>Λειτουργία ομάδας task force με αντικείμενο την ενίσχυση της ικανότητας των δικαιούχων να υποβάλλουν πλήρεις προτάσεις και την συνεχή παρακολούθηση των έργων με σκοπών την άμεση επίλυση των προβλημάτων που δυνητικά ανακύπτουν.</a:t>
            </a:r>
            <a:endParaRPr lang="el-GR" sz="1800">
              <a:solidFill>
                <a:srgbClr val="000000"/>
              </a:solidFill>
              <a:latin typeface="Trebuchet MS" panose="020B0603020202020204" pitchFamily="34" charset="0"/>
              <a:cs typeface="Trebuchet MS" panose="020B0603020202020204" pitchFamily="34" charset="0"/>
            </a:endParaRPr>
          </a:p>
          <a:p>
            <a:pPr algn="just">
              <a:buFont typeface="Wingdings" panose="05000000000000000000" pitchFamily="2" charset="2"/>
              <a:buChar char="q"/>
            </a:pPr>
            <a:endParaRPr lang="el-GR" sz="1800">
              <a:solidFill>
                <a:srgbClr val="000000"/>
              </a:solidFill>
              <a:latin typeface="Trebuchet MS" panose="020B0603020202020204" pitchFamily="34" charset="0"/>
              <a:cs typeface="Trebuchet MS" panose="020B0603020202020204" pitchFamily="34" charset="0"/>
            </a:endParaRPr>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 Τίτλος"/>
          <p:cNvSpPr>
            <a:spLocks noGrp="1"/>
          </p:cNvSpPr>
          <p:nvPr>
            <p:ph type="title"/>
          </p:nvPr>
        </p:nvSpPr>
        <p:spPr>
          <a:xfrm>
            <a:off x="466725" y="621030"/>
            <a:ext cx="8229600" cy="764540"/>
          </a:xfrm>
        </p:spPr>
        <p:txBody>
          <a:bodyPr/>
          <a:lstStyle/>
          <a:p>
            <a:pPr algn="l" eaLnBrk="1" hangingPunct="1"/>
            <a:r>
              <a:rPr lang="el-GR" sz="2800" smtClean="0">
                <a:sym typeface="+mn-ea"/>
              </a:rPr>
              <a:t>Ενέργειες επιτάχυνσης της υλοποίησης (2/2)</a:t>
            </a:r>
            <a:endParaRPr lang="el-GR" sz="2800" smtClean="0"/>
          </a:p>
        </p:txBody>
      </p:sp>
      <p:sp>
        <p:nvSpPr>
          <p:cNvPr id="5" name="4 - TextBox"/>
          <p:cNvSpPr txBox="1"/>
          <p:nvPr/>
        </p:nvSpPr>
        <p:spPr>
          <a:xfrm>
            <a:off x="386830" y="1556792"/>
            <a:ext cx="8280920" cy="4799965"/>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just">
              <a:buFont typeface="Wingdings" panose="05000000000000000000" pitchFamily="2" charset="2"/>
              <a:buChar char="q"/>
            </a:pPr>
            <a:endParaRPr lang="el-GR">
              <a:solidFill>
                <a:srgbClr val="000000"/>
              </a:solidFill>
              <a:latin typeface="Trebuchet MS" panose="020B0603020202020204" pitchFamily="34" charset="0"/>
              <a:cs typeface="Trebuchet MS" panose="020B0603020202020204" pitchFamily="34" charset="0"/>
            </a:endParaRPr>
          </a:p>
          <a:p>
            <a:pPr algn="just">
              <a:buFont typeface="Wingdings" panose="05000000000000000000" pitchFamily="2" charset="2"/>
              <a:buChar char="q"/>
            </a:pPr>
            <a:r>
              <a:rPr lang="el-GR">
                <a:solidFill>
                  <a:srgbClr val="000000"/>
                </a:solidFill>
                <a:latin typeface="Trebuchet MS" panose="020B0603020202020204" pitchFamily="34" charset="0"/>
                <a:cs typeface="Trebuchet MS" panose="020B0603020202020204" pitchFamily="34" charset="0"/>
                <a:sym typeface="+mn-ea"/>
              </a:rPr>
              <a:t>Συνεχής κατάρτιση και ενημέρωση προσωπικού ΔΑ και εμπλεκόμενων φορέων σε θέματα μέτρησης και παρακολούθησης δεικτών.</a:t>
            </a:r>
            <a:endParaRPr lang="el-GR">
              <a:solidFill>
                <a:srgbClr val="000000"/>
              </a:solidFill>
              <a:latin typeface="Trebuchet MS" panose="020B0603020202020204" pitchFamily="34" charset="0"/>
              <a:cs typeface="Trebuchet MS" panose="020B0603020202020204" pitchFamily="34" charset="0"/>
            </a:endParaRPr>
          </a:p>
          <a:p>
            <a:pPr algn="just">
              <a:buFont typeface="Wingdings" panose="05000000000000000000" pitchFamily="2" charset="2"/>
              <a:buChar char="q"/>
            </a:pPr>
            <a:r>
              <a:rPr lang="el-GR">
                <a:solidFill>
                  <a:srgbClr val="000000"/>
                </a:solidFill>
                <a:latin typeface="Trebuchet MS" panose="020B0603020202020204" pitchFamily="34" charset="0"/>
                <a:cs typeface="Trebuchet MS" panose="020B0603020202020204" pitchFamily="34" charset="0"/>
                <a:sym typeface="+mn-ea"/>
              </a:rPr>
              <a:t>Παρακολούθηση της εξέλιξης της επίτευξης των στόχων, διασφάλιση συλλογής αναγκαίων στοιχείων, ανάλυση κινδύνου μη επίτευξης και πρόταση διορθωτικών ενεργειών κλπ.</a:t>
            </a:r>
            <a:endParaRPr lang="el-GR">
              <a:solidFill>
                <a:srgbClr val="000000"/>
              </a:solidFill>
              <a:latin typeface="Trebuchet MS" panose="020B0603020202020204" pitchFamily="34" charset="0"/>
              <a:cs typeface="Trebuchet MS" panose="020B0603020202020204" pitchFamily="34" charset="0"/>
            </a:endParaRPr>
          </a:p>
          <a:p>
            <a:pPr algn="just">
              <a:buFont typeface="Wingdings" panose="05000000000000000000" pitchFamily="2" charset="2"/>
              <a:buChar char="q"/>
            </a:pPr>
            <a:r>
              <a:rPr lang="el-GR">
                <a:solidFill>
                  <a:srgbClr val="000000"/>
                </a:solidFill>
                <a:latin typeface="Trebuchet MS" panose="020B0603020202020204" pitchFamily="34" charset="0"/>
                <a:cs typeface="Trebuchet MS" panose="020B0603020202020204" pitchFamily="34" charset="0"/>
                <a:sym typeface="+mn-ea"/>
              </a:rPr>
              <a:t>Επιτάχνυση του σχεδιασμού και της ενεργοποίσης των ΒΑΑ και των ΟΧΕ, δεδομένου ότι η εφαρμογή τους επηρεάζει σειρά επενδυτικών προτεραιότητων του ΕΠ. Ήδη οι αρκετές παρεμβάσεις στο πλαίσιο των ΣΒΑΑ έχουν εξειδικευθεί και προγραμματίζεται να ενεργοποιηθούν με την έκδοση των σχετικών προσκλήσεων εντός του 1ου τριμήνου του 2020, ενώ εντός του ίδιου έτους προγραμματίζεται η ενεργοποίηση του συνόλου των δράσεων ΟΧΕ.</a:t>
            </a:r>
            <a:endParaRPr lang="el-GR">
              <a:solidFill>
                <a:srgbClr val="000000"/>
              </a:solidFill>
              <a:latin typeface="Trebuchet MS" panose="020B0603020202020204" pitchFamily="34" charset="0"/>
              <a:cs typeface="Trebuchet MS" panose="020B0603020202020204" pitchFamily="34" charset="0"/>
            </a:endParaRPr>
          </a:p>
          <a:p>
            <a:pPr algn="just">
              <a:buFont typeface="Wingdings" panose="05000000000000000000" pitchFamily="2" charset="2"/>
              <a:buChar char="q"/>
            </a:pPr>
            <a:r>
              <a:rPr lang="el-GR">
                <a:solidFill>
                  <a:srgbClr val="000000"/>
                </a:solidFill>
                <a:latin typeface="Trebuchet MS" panose="020B0603020202020204" pitchFamily="34" charset="0"/>
                <a:cs typeface="Trebuchet MS" panose="020B0603020202020204" pitchFamily="34" charset="0"/>
                <a:sym typeface="+mn-ea"/>
              </a:rPr>
              <a:t>Ανάθεση μελετών και έργων παροχή συμβουλευτικών υπηρεσιών μέσω της Τεχνικής Βοήθειας για την επιτάχυνση των δράσεων και την μεγαλύτερη δυνατή εμβάθυνση.</a:t>
            </a:r>
            <a:endParaRPr lang="el-GR">
              <a:solidFill>
                <a:srgbClr val="000000"/>
              </a:solidFill>
              <a:latin typeface="Trebuchet MS" panose="020B0603020202020204" pitchFamily="34" charset="0"/>
              <a:cs typeface="Trebuchet MS" panose="020B0603020202020204" pitchFamily="34" charset="0"/>
            </a:endParaRPr>
          </a:p>
          <a:p>
            <a:pPr algn="just">
              <a:buFont typeface="Wingdings" panose="05000000000000000000" pitchFamily="2" charset="2"/>
              <a:buChar char="q"/>
            </a:pPr>
            <a:r>
              <a:rPr lang="el-GR">
                <a:solidFill>
                  <a:srgbClr val="000000"/>
                </a:solidFill>
                <a:latin typeface="Trebuchet MS" panose="020B0603020202020204" pitchFamily="34" charset="0"/>
                <a:cs typeface="Trebuchet MS" panose="020B0603020202020204" pitchFamily="34" charset="0"/>
                <a:sym typeface="+mn-ea"/>
              </a:rPr>
              <a:t>Πιστή τήρηση των χρονοδιαγραμμάτων που θέτει το Σύστημα Διαχείρισης και Ελέγχου.</a:t>
            </a:r>
            <a:endParaRPr lang="el-GR" dirty="0">
              <a:solidFill>
                <a:schemeClr val="tx2"/>
              </a:solidFill>
              <a:latin typeface="+mj-lt"/>
              <a:cs typeface="+mj-l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1250" fill="hold"/>
                                        <p:tgtEl>
                                          <p:spTgt spid="5">
                                            <p:bg/>
                                          </p:spTgt>
                                        </p:tgtEl>
                                        <p:attrNameLst>
                                          <p:attrName>ppt_x</p:attrName>
                                        </p:attrNameLst>
                                      </p:cBhvr>
                                      <p:tavLst>
                                        <p:tav tm="0">
                                          <p:val>
                                            <p:strVal val="#ppt_x"/>
                                          </p:val>
                                        </p:tav>
                                        <p:tav tm="100000">
                                          <p:val>
                                            <p:strVal val="#ppt_x"/>
                                          </p:val>
                                        </p:tav>
                                      </p:tavLst>
                                    </p:anim>
                                    <p:anim calcmode="lin" valueType="num">
                                      <p:cBhvr additive="base">
                                        <p:cTn id="8" dur="125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125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125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125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125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125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125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125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125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125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125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 Τίτλος"/>
          <p:cNvSpPr>
            <a:spLocks noGrp="1"/>
          </p:cNvSpPr>
          <p:nvPr>
            <p:ph type="title"/>
          </p:nvPr>
        </p:nvSpPr>
        <p:spPr>
          <a:xfrm>
            <a:off x="395288" y="836613"/>
            <a:ext cx="8229600" cy="792162"/>
          </a:xfrm>
        </p:spPr>
        <p:txBody>
          <a:bodyPr/>
          <a:lstStyle/>
          <a:p>
            <a:pPr eaLnBrk="1" hangingPunct="1"/>
            <a:r>
              <a:rPr lang="el-GR" sz="3600" smtClean="0"/>
              <a:t>Το Αναπτυξιακό Όραμα του ΕΠ</a:t>
            </a:r>
            <a:endParaRPr lang="el-GR" sz="3600" smtClean="0"/>
          </a:p>
        </p:txBody>
      </p:sp>
      <p:sp>
        <p:nvSpPr>
          <p:cNvPr id="3" name="2 - Θέση περιεχομένου"/>
          <p:cNvSpPr>
            <a:spLocks noGrp="1"/>
          </p:cNvSpPr>
          <p:nvPr>
            <p:ph idx="1"/>
          </p:nvPr>
        </p:nvSpPr>
        <p:spPr>
          <a:xfrm>
            <a:off x="457200" y="2060848"/>
            <a:ext cx="8229600" cy="4513688"/>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365760" indent="-255905" eaLnBrk="1" fontAlgn="auto" hangingPunct="1">
              <a:spcAft>
                <a:spcPts val="0"/>
              </a:spcAft>
              <a:buClr>
                <a:schemeClr val="accent3"/>
              </a:buClr>
              <a:buFont typeface="Georgia" panose="02040502050405020303"/>
              <a:buNone/>
              <a:defRPr/>
            </a:pPr>
            <a:r>
              <a:rPr lang="el-GR" dirty="0">
                <a:solidFill>
                  <a:schemeClr val="tx2"/>
                </a:solidFill>
                <a:latin typeface="Trebuchet MS" panose="020B0603020202020204" pitchFamily="34" charset="0"/>
                <a:cs typeface="Trebuchet MS" panose="020B0603020202020204" pitchFamily="34" charset="0"/>
              </a:rPr>
              <a:t>Η Περιφέρεια Στερεάς Ελλάδας για να αντιμετωπίσει αποτελεσματικά τις αναπτυξιακές ανάγκες της περιοχής προσδιορίζει το αναπτυξιακό όραμα το οποίο συνοψίζεται στην φράση: </a:t>
            </a:r>
            <a:endParaRPr lang="el-GR" dirty="0">
              <a:solidFill>
                <a:schemeClr val="tx2"/>
              </a:solidFill>
              <a:latin typeface="Trebuchet MS" panose="020B0603020202020204" pitchFamily="34" charset="0"/>
              <a:cs typeface="Trebuchet MS" panose="020B0603020202020204" pitchFamily="34" charset="0"/>
            </a:endParaRPr>
          </a:p>
          <a:p>
            <a:pPr marL="365760" indent="-255905" eaLnBrk="1" fontAlgn="auto" hangingPunct="1">
              <a:spcAft>
                <a:spcPts val="0"/>
              </a:spcAft>
              <a:buClr>
                <a:schemeClr val="accent3"/>
              </a:buClr>
              <a:buFont typeface="Georgia" panose="02040502050405020303"/>
              <a:buNone/>
              <a:defRPr/>
            </a:pPr>
            <a:r>
              <a:rPr lang="el-GR" b="1" dirty="0">
                <a:solidFill>
                  <a:schemeClr val="tx2"/>
                </a:solidFill>
                <a:latin typeface="Trebuchet MS" panose="020B0603020202020204" pitchFamily="34" charset="0"/>
                <a:cs typeface="Trebuchet MS" panose="020B0603020202020204" pitchFamily="34" charset="0"/>
              </a:rPr>
              <a:t>«Ισόρροπη οικονομική και κοινωνική ανάπτυξη της Περιφέρειας Στερεάς Ελλάδας μέσω της βελτίωσης του επιχειρηματικού και επενδυτικού περιβάλλοντος, με σεβασμό στο περιβάλλον και στον πολίτη».</a:t>
            </a:r>
            <a:endParaRPr lang="el-GR" dirty="0">
              <a:solidFill>
                <a:schemeClr val="tx2"/>
              </a:solidFill>
              <a:latin typeface="Trebuchet MS" panose="020B0603020202020204" pitchFamily="34" charset="0"/>
              <a:cs typeface="Trebuchet MS" panose="020B0603020202020204" pitchFamily="34" charset="0"/>
            </a:endParaRPr>
          </a:p>
          <a:p>
            <a:pPr marL="365760" indent="-255905" eaLnBrk="1" fontAlgn="auto" hangingPunct="1">
              <a:spcAft>
                <a:spcPts val="0"/>
              </a:spcAft>
              <a:buClr>
                <a:schemeClr val="accent3"/>
              </a:buClr>
              <a:buFont typeface="Georgia" panose="02040502050405020303"/>
              <a:buChar char="•"/>
              <a:defRPr/>
            </a:pPr>
            <a:endParaRPr lang="el-GR" dirty="0">
              <a:latin typeface="Trebuchet MS" panose="020B0603020202020204" pitchFamily="34" charset="0"/>
              <a:cs typeface="Trebuchet MS" panose="020B0603020202020204"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1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Τίτλος"/>
          <p:cNvSpPr>
            <a:spLocks noGrp="1"/>
          </p:cNvSpPr>
          <p:nvPr>
            <p:ph type="title"/>
          </p:nvPr>
        </p:nvSpPr>
        <p:spPr>
          <a:xfrm>
            <a:off x="468313" y="836613"/>
            <a:ext cx="8229600" cy="863600"/>
          </a:xfrm>
        </p:spPr>
        <p:txBody>
          <a:bodyPr/>
          <a:lstStyle/>
          <a:p>
            <a:pPr eaLnBrk="1" hangingPunct="1"/>
            <a:r>
              <a:rPr lang="el-GR" sz="3600" smtClean="0"/>
              <a:t>Οι Πόροι του ΕΠ</a:t>
            </a:r>
            <a:endParaRPr lang="el-GR" sz="3600" smtClean="0"/>
          </a:p>
        </p:txBody>
      </p:sp>
      <p:sp>
        <p:nvSpPr>
          <p:cNvPr id="3" name="2 - Θέση περιεχομένου"/>
          <p:cNvSpPr>
            <a:spLocks noGrp="1"/>
          </p:cNvSpPr>
          <p:nvPr>
            <p:ph idx="1"/>
          </p:nvPr>
        </p:nvSpPr>
        <p:spPr>
          <a:xfrm>
            <a:off x="457200" y="1844824"/>
            <a:ext cx="8229600" cy="4729712"/>
          </a:xfrm>
        </p:spPr>
        <p:style>
          <a:lnRef idx="1">
            <a:schemeClr val="accent2"/>
          </a:lnRef>
          <a:fillRef idx="2">
            <a:schemeClr val="accent2"/>
          </a:fillRef>
          <a:effectRef idx="1">
            <a:schemeClr val="accent2"/>
          </a:effectRef>
          <a:fontRef idx="minor">
            <a:schemeClr val="dk1"/>
          </a:fontRef>
        </p:style>
        <p:txBody>
          <a:bodyPr>
            <a:noAutofit/>
          </a:bodyPr>
          <a:lstStyle/>
          <a:p>
            <a:pPr marL="8255" indent="-8255" eaLnBrk="1" hangingPunct="1">
              <a:lnSpc>
                <a:spcPct val="110000"/>
              </a:lnSpc>
              <a:buFont typeface="Georgia" panose="02040502050405020303" pitchFamily="18" charset="0"/>
              <a:buNone/>
              <a:defRPr/>
            </a:pPr>
            <a:r>
              <a:rPr lang="el-GR" sz="2200" dirty="0" smtClean="0">
                <a:solidFill>
                  <a:schemeClr val="tx2"/>
                </a:solidFill>
                <a:latin typeface="Trebuchet MS" panose="020B0603020202020204" pitchFamily="34" charset="0"/>
                <a:cs typeface="Trebuchet MS" panose="020B0603020202020204" pitchFamily="34" charset="0"/>
              </a:rPr>
              <a:t>Το ΕΠ Περιφέρειας Στερεάς Ελλάδας 2014 – 2020 λαμβάνει συγχρηματοδότηση σε ποσοστό 50% από το Ευρωπαϊκό Ταμείο Περιφερειακής Ανάπτυξης (ΕΤΠΑ) και το Ευρωπαϊκό Κοινωνικό Ταμείο (ΕΚΤ). </a:t>
            </a:r>
            <a:endParaRPr lang="el-GR" sz="2200" dirty="0" smtClean="0">
              <a:solidFill>
                <a:schemeClr val="tx2"/>
              </a:solidFill>
              <a:latin typeface="Trebuchet MS" panose="020B0603020202020204" pitchFamily="34" charset="0"/>
              <a:cs typeface="Trebuchet MS" panose="020B0603020202020204" pitchFamily="34" charset="0"/>
            </a:endParaRPr>
          </a:p>
          <a:p>
            <a:pPr marL="8255" indent="-8255" eaLnBrk="1" hangingPunct="1">
              <a:lnSpc>
                <a:spcPct val="110000"/>
              </a:lnSpc>
              <a:buFont typeface="Georgia" panose="02040502050405020303" pitchFamily="18" charset="0"/>
              <a:buNone/>
              <a:defRPr/>
            </a:pPr>
            <a:r>
              <a:rPr lang="el-GR" sz="2200" dirty="0" smtClean="0">
                <a:solidFill>
                  <a:schemeClr val="tx2"/>
                </a:solidFill>
                <a:latin typeface="Trebuchet MS" panose="020B0603020202020204" pitchFamily="34" charset="0"/>
                <a:cs typeface="Trebuchet MS" panose="020B0603020202020204" pitchFamily="34" charset="0"/>
              </a:rPr>
              <a:t>Ο συνολικός προϋπολογισμός του ανέρχεται</a:t>
            </a:r>
            <a:r>
              <a:rPr lang="en-US" sz="2200" dirty="0" smtClean="0">
                <a:solidFill>
                  <a:schemeClr val="tx2"/>
                </a:solidFill>
                <a:latin typeface="Trebuchet MS" panose="020B0603020202020204" pitchFamily="34" charset="0"/>
                <a:cs typeface="Trebuchet MS" panose="020B0603020202020204" pitchFamily="34" charset="0"/>
              </a:rPr>
              <a:t> (</a:t>
            </a:r>
            <a:r>
              <a:rPr lang="el-GR" sz="2200" dirty="0" smtClean="0">
                <a:solidFill>
                  <a:schemeClr val="tx2"/>
                </a:solidFill>
                <a:latin typeface="Trebuchet MS" panose="020B0603020202020204" pitchFamily="34" charset="0"/>
                <a:cs typeface="Trebuchet MS" panose="020B0603020202020204" pitchFamily="34" charset="0"/>
              </a:rPr>
              <a:t>μετά και την έγκριση της </a:t>
            </a:r>
            <a:r>
              <a:rPr lang="el-GR" altLang="en-US" sz="2200" dirty="0" smtClean="0">
                <a:solidFill>
                  <a:schemeClr val="tx2"/>
                </a:solidFill>
                <a:latin typeface="Trebuchet MS" panose="020B0603020202020204" pitchFamily="34" charset="0"/>
                <a:cs typeface="Trebuchet MS" panose="020B0603020202020204" pitchFamily="34" charset="0"/>
              </a:rPr>
              <a:t>3</a:t>
            </a:r>
            <a:r>
              <a:rPr lang="el-GR" sz="2200" baseline="30000" dirty="0" smtClean="0">
                <a:solidFill>
                  <a:schemeClr val="tx2"/>
                </a:solidFill>
                <a:latin typeface="Trebuchet MS" panose="020B0603020202020204" pitchFamily="34" charset="0"/>
                <a:cs typeface="Trebuchet MS" panose="020B0603020202020204" pitchFamily="34" charset="0"/>
              </a:rPr>
              <a:t>ης</a:t>
            </a:r>
            <a:r>
              <a:rPr lang="el-GR" sz="2200" dirty="0" smtClean="0">
                <a:solidFill>
                  <a:schemeClr val="tx2"/>
                </a:solidFill>
                <a:latin typeface="Trebuchet MS" panose="020B0603020202020204" pitchFamily="34" charset="0"/>
                <a:cs typeface="Trebuchet MS" panose="020B0603020202020204" pitchFamily="34" charset="0"/>
              </a:rPr>
              <a:t> Αναθεώρησης του Προγράμματος</a:t>
            </a:r>
            <a:r>
              <a:rPr lang="en-US" sz="2200" dirty="0" smtClean="0">
                <a:solidFill>
                  <a:schemeClr val="tx2"/>
                </a:solidFill>
                <a:latin typeface="Trebuchet MS" panose="020B0603020202020204" pitchFamily="34" charset="0"/>
                <a:cs typeface="Trebuchet MS" panose="020B0603020202020204" pitchFamily="34" charset="0"/>
              </a:rPr>
              <a:t>, </a:t>
            </a:r>
            <a:r>
              <a:rPr lang="el-GR" altLang="en-US" sz="2200" dirty="0" smtClean="0">
                <a:solidFill>
                  <a:schemeClr val="tx2"/>
                </a:solidFill>
                <a:latin typeface="Trebuchet MS" panose="020B0603020202020204" pitchFamily="34" charset="0"/>
                <a:cs typeface="Trebuchet MS" panose="020B0603020202020204" pitchFamily="34" charset="0"/>
              </a:rPr>
              <a:t>Υποβολή Δεκ. </a:t>
            </a:r>
            <a:r>
              <a:rPr lang="en-US" sz="2200" dirty="0" smtClean="0">
                <a:solidFill>
                  <a:schemeClr val="tx2"/>
                </a:solidFill>
                <a:latin typeface="Trebuchet MS" panose="020B0603020202020204" pitchFamily="34" charset="0"/>
                <a:cs typeface="Trebuchet MS" panose="020B0603020202020204" pitchFamily="34" charset="0"/>
              </a:rPr>
              <a:t>201</a:t>
            </a:r>
            <a:r>
              <a:rPr lang="el-GR" altLang="en-US" sz="2200" dirty="0" smtClean="0">
                <a:solidFill>
                  <a:schemeClr val="tx2"/>
                </a:solidFill>
                <a:latin typeface="Trebuchet MS" panose="020B0603020202020204" pitchFamily="34" charset="0"/>
                <a:cs typeface="Trebuchet MS" panose="020B0603020202020204" pitchFamily="34" charset="0"/>
              </a:rPr>
              <a:t>9 - Έγκριση Ιαν. 2020</a:t>
            </a:r>
            <a:r>
              <a:rPr lang="el-GR" sz="2200" dirty="0" smtClean="0">
                <a:solidFill>
                  <a:schemeClr val="tx2"/>
                </a:solidFill>
                <a:latin typeface="Trebuchet MS" panose="020B0603020202020204" pitchFamily="34" charset="0"/>
                <a:cs typeface="Trebuchet MS" panose="020B0603020202020204" pitchFamily="34" charset="0"/>
              </a:rPr>
              <a:t>) σε </a:t>
            </a:r>
            <a:r>
              <a:rPr lang="el-GR" sz="2200" b="1" dirty="0" smtClean="0">
                <a:solidFill>
                  <a:schemeClr val="tx2"/>
                </a:solidFill>
                <a:latin typeface="Trebuchet MS" panose="020B0603020202020204" pitchFamily="34" charset="0"/>
                <a:cs typeface="Trebuchet MS" panose="020B0603020202020204" pitchFamily="34" charset="0"/>
              </a:rPr>
              <a:t>215.738.576 ευρώ δημόσια δαπάνη</a:t>
            </a:r>
            <a:r>
              <a:rPr lang="el-GR" sz="2200" dirty="0" smtClean="0">
                <a:solidFill>
                  <a:schemeClr val="tx2"/>
                </a:solidFill>
                <a:latin typeface="Trebuchet MS" panose="020B0603020202020204" pitchFamily="34" charset="0"/>
                <a:cs typeface="Trebuchet MS" panose="020B0603020202020204" pitchFamily="34" charset="0"/>
              </a:rPr>
              <a:t>, εκ των οποίων ποσό 107.869.288 ευρώ αποτελούν την κοινοτική συνδρομή.</a:t>
            </a:r>
            <a:endParaRPr lang="el-GR" sz="2200" dirty="0" smtClean="0">
              <a:solidFill>
                <a:schemeClr val="tx2"/>
              </a:solidFill>
              <a:latin typeface="Trebuchet MS" panose="020B0603020202020204" pitchFamily="34" charset="0"/>
              <a:cs typeface="Trebuchet MS" panose="020B0603020202020204" pitchFamily="34" charset="0"/>
            </a:endParaRPr>
          </a:p>
          <a:p>
            <a:pPr marL="8255" indent="-8255" eaLnBrk="1" hangingPunct="1">
              <a:lnSpc>
                <a:spcPct val="110000"/>
              </a:lnSpc>
              <a:buFont typeface="Georgia" panose="02040502050405020303" pitchFamily="18" charset="0"/>
              <a:buNone/>
              <a:defRPr/>
            </a:pPr>
            <a:r>
              <a:rPr lang="el-GR" sz="2200" dirty="0" smtClean="0">
                <a:solidFill>
                  <a:schemeClr val="tx2"/>
                </a:solidFill>
                <a:latin typeface="Trebuchet MS" panose="020B0603020202020204" pitchFamily="34" charset="0"/>
                <a:cs typeface="Trebuchet MS" panose="020B0603020202020204" pitchFamily="34" charset="0"/>
              </a:rPr>
              <a:t>Στο ποσό της κοινοτικής συνδρομής το ΕΚΤ συνεισφέρει με ποσό </a:t>
            </a:r>
            <a:r>
              <a:rPr lang="el-GR" sz="2200" b="1" dirty="0" smtClean="0">
                <a:solidFill>
                  <a:schemeClr val="tx2"/>
                </a:solidFill>
                <a:latin typeface="Trebuchet MS" panose="020B0603020202020204" pitchFamily="34" charset="0"/>
                <a:cs typeface="Trebuchet MS" panose="020B0603020202020204" pitchFamily="34" charset="0"/>
              </a:rPr>
              <a:t>31.767.244 ευρώ </a:t>
            </a:r>
            <a:r>
              <a:rPr lang="el-GR" sz="2200" dirty="0" smtClean="0">
                <a:solidFill>
                  <a:schemeClr val="tx2"/>
                </a:solidFill>
                <a:latin typeface="Trebuchet MS" panose="020B0603020202020204" pitchFamily="34" charset="0"/>
                <a:cs typeface="Trebuchet MS" panose="020B0603020202020204" pitchFamily="34" charset="0"/>
              </a:rPr>
              <a:t>και το ΕΤΠΑ με ποσό </a:t>
            </a:r>
            <a:r>
              <a:rPr lang="el-GR" sz="2200" b="1" dirty="0" smtClean="0">
                <a:solidFill>
                  <a:schemeClr val="tx2"/>
                </a:solidFill>
                <a:latin typeface="Trebuchet MS" panose="020B0603020202020204" pitchFamily="34" charset="0"/>
                <a:cs typeface="Trebuchet MS" panose="020B0603020202020204" pitchFamily="34" charset="0"/>
              </a:rPr>
              <a:t>76.102.044 ευρώ</a:t>
            </a:r>
            <a:r>
              <a:rPr lang="el-GR" sz="2200" dirty="0" smtClean="0">
                <a:solidFill>
                  <a:schemeClr val="tx2"/>
                </a:solidFill>
                <a:latin typeface="Trebuchet MS" panose="020B0603020202020204" pitchFamily="34" charset="0"/>
                <a:cs typeface="Trebuchet MS" panose="020B0603020202020204" pitchFamily="34" charset="0"/>
              </a:rPr>
              <a:t> (Κοινοτική Συνδρομή)</a:t>
            </a:r>
            <a:endParaRPr lang="el-GR" sz="2300" dirty="0" smtClean="0">
              <a:solidFill>
                <a:schemeClr val="tx2"/>
              </a:solidFill>
              <a:latin typeface="Trebuchet MS" panose="020B0603020202020204" pitchFamily="34" charset="0"/>
              <a:cs typeface="Trebuchet MS" panose="020B0603020202020204" pitchFamily="34" charset="0"/>
            </a:endParaRPr>
          </a:p>
          <a:p>
            <a:pPr marL="8255" indent="-8255" eaLnBrk="1" hangingPunct="1">
              <a:lnSpc>
                <a:spcPct val="110000"/>
              </a:lnSpc>
              <a:defRPr/>
            </a:pPr>
            <a:endParaRPr lang="el-GR" sz="2600" dirty="0" smtClean="0">
              <a:solidFill>
                <a:srgbClr val="000000"/>
              </a:solidFill>
              <a:latin typeface="Trebuchet MS" panose="020B0603020202020204" pitchFamily="34" charset="0"/>
              <a:cs typeface="Trebuchet MS" panose="020B0603020202020204" pitchFamily="34" charset="0"/>
            </a:endParaRP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Τίτλος"/>
          <p:cNvSpPr>
            <a:spLocks noGrp="1"/>
          </p:cNvSpPr>
          <p:nvPr>
            <p:ph type="title"/>
          </p:nvPr>
        </p:nvSpPr>
        <p:spPr>
          <a:xfrm>
            <a:off x="457200" y="620713"/>
            <a:ext cx="8229600" cy="503237"/>
          </a:xfrm>
        </p:spPr>
        <p:txBody>
          <a:bodyPr/>
          <a:lstStyle/>
          <a:p>
            <a:pPr eaLnBrk="1" hangingPunct="1"/>
            <a:r>
              <a:rPr lang="el-GR" sz="3000" smtClean="0"/>
              <a:t>Διάρθρωση του Επιχειρησιακού Προγράμματος</a:t>
            </a:r>
            <a:endParaRPr lang="el-GR" sz="3000" smtClean="0"/>
          </a:p>
        </p:txBody>
      </p:sp>
      <p:sp>
        <p:nvSpPr>
          <p:cNvPr id="4" name="2 - Θέση περιεχομένου"/>
          <p:cNvSpPr txBox="1"/>
          <p:nvPr/>
        </p:nvSpPr>
        <p:spPr>
          <a:xfrm>
            <a:off x="457200" y="1340768"/>
            <a:ext cx="8229600" cy="5112568"/>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65760" indent="-255905" algn="l" rtl="0" eaLnBrk="1" latinLnBrk="0" hangingPunct="1">
              <a:spcBef>
                <a:spcPts val="300"/>
              </a:spcBef>
              <a:buClr>
                <a:schemeClr val="accent3"/>
              </a:buClr>
              <a:buFont typeface="Georgia" panose="02040502050405020303"/>
              <a:buChar char="•"/>
              <a:defRPr kumimoji="0" sz="2800" kern="1200">
                <a:solidFill>
                  <a:schemeClr val="dk1"/>
                </a:solidFill>
                <a:latin typeface="+mn-lt"/>
                <a:ea typeface="+mn-ea"/>
                <a:cs typeface="+mn-cs"/>
              </a:defRPr>
            </a:lvl1pPr>
            <a:lvl2pPr marL="658495" indent="-247015" algn="l" rtl="0" eaLnBrk="1" latinLnBrk="0" hangingPunct="1">
              <a:spcBef>
                <a:spcPts val="300"/>
              </a:spcBef>
              <a:buClr>
                <a:schemeClr val="accent2"/>
              </a:buClr>
              <a:buFont typeface="Georgia" panose="02040502050405020303"/>
              <a:buChar char="▫"/>
              <a:defRPr kumimoji="0" sz="2600" kern="1200">
                <a:solidFill>
                  <a:schemeClr val="dk1"/>
                </a:solidFill>
                <a:latin typeface="+mn-lt"/>
                <a:ea typeface="+mn-ea"/>
                <a:cs typeface="+mn-cs"/>
              </a:defRPr>
            </a:lvl2pPr>
            <a:lvl3pPr marL="923290" indent="-219710" algn="l" rtl="0" eaLnBrk="1" latinLnBrk="0" hangingPunct="1">
              <a:spcBef>
                <a:spcPts val="300"/>
              </a:spcBef>
              <a:buClr>
                <a:schemeClr val="accent1"/>
              </a:buClr>
              <a:buFont typeface="Wingdings 2" panose="05020102010507070707"/>
              <a:buChar char=""/>
              <a:defRPr kumimoji="0" sz="2400" kern="1200">
                <a:solidFill>
                  <a:schemeClr val="dk1"/>
                </a:solidFill>
                <a:latin typeface="+mn-lt"/>
                <a:ea typeface="+mn-ea"/>
                <a:cs typeface="+mn-cs"/>
              </a:defRPr>
            </a:lvl3pPr>
            <a:lvl4pPr marL="1179830" indent="-201295" algn="l" rtl="0" eaLnBrk="1" latinLnBrk="0" hangingPunct="1">
              <a:spcBef>
                <a:spcPts val="300"/>
              </a:spcBef>
              <a:buClr>
                <a:schemeClr val="accent1"/>
              </a:buClr>
              <a:buFont typeface="Wingdings 2" panose="05020102010507070707"/>
              <a:buChar char=""/>
              <a:defRPr kumimoji="0" sz="2200" kern="1200">
                <a:solidFill>
                  <a:schemeClr val="dk1"/>
                </a:solidFill>
                <a:latin typeface="+mn-lt"/>
                <a:ea typeface="+mn-ea"/>
                <a:cs typeface="+mn-cs"/>
              </a:defRPr>
            </a:lvl4pPr>
            <a:lvl5pPr marL="1390015" indent="-182880" algn="l" rtl="0" eaLnBrk="1" latinLnBrk="0" hangingPunct="1">
              <a:spcBef>
                <a:spcPts val="300"/>
              </a:spcBef>
              <a:buClr>
                <a:schemeClr val="accent3"/>
              </a:buClr>
              <a:buFont typeface="Georgia" panose="02040502050405020303"/>
              <a:buChar char="▫"/>
              <a:defRPr kumimoji="0" sz="2000" kern="1200">
                <a:solidFill>
                  <a:schemeClr val="dk1"/>
                </a:solidFill>
                <a:latin typeface="+mn-lt"/>
                <a:ea typeface="+mn-ea"/>
                <a:cs typeface="+mn-cs"/>
              </a:defRPr>
            </a:lvl5pPr>
            <a:lvl6pPr marL="1609090" indent="-182880" algn="l" rtl="0" eaLnBrk="1" latinLnBrk="0" hangingPunct="1">
              <a:spcBef>
                <a:spcPts val="300"/>
              </a:spcBef>
              <a:buClr>
                <a:schemeClr val="accent3"/>
              </a:buClr>
              <a:buFont typeface="Georgia" panose="02040502050405020303"/>
              <a:buChar char="▫"/>
              <a:defRPr kumimoji="0" sz="1800" kern="1200">
                <a:solidFill>
                  <a:schemeClr val="dk1"/>
                </a:solidFill>
                <a:latin typeface="+mn-lt"/>
                <a:ea typeface="+mn-ea"/>
                <a:cs typeface="+mn-cs"/>
              </a:defRPr>
            </a:lvl6pPr>
            <a:lvl7pPr marL="1828800" indent="-182880" algn="l" rtl="0" eaLnBrk="1" latinLnBrk="0" hangingPunct="1">
              <a:spcBef>
                <a:spcPts val="300"/>
              </a:spcBef>
              <a:buClr>
                <a:schemeClr val="accent3"/>
              </a:buClr>
              <a:buFont typeface="Georgia" panose="02040502050405020303"/>
              <a:buChar char="▫"/>
              <a:defRPr kumimoji="0" sz="1600" kern="1200">
                <a:solidFill>
                  <a:schemeClr val="dk1"/>
                </a:solidFill>
                <a:latin typeface="+mn-lt"/>
                <a:ea typeface="+mn-ea"/>
                <a:cs typeface="+mn-cs"/>
              </a:defRPr>
            </a:lvl7pPr>
            <a:lvl8pPr marL="2030095" indent="-182880" algn="l" rtl="0" eaLnBrk="1" latinLnBrk="0" hangingPunct="1">
              <a:spcBef>
                <a:spcPts val="300"/>
              </a:spcBef>
              <a:buClr>
                <a:schemeClr val="accent3"/>
              </a:buClr>
              <a:buFont typeface="Georgia" panose="02040502050405020303"/>
              <a:buChar char="◦"/>
              <a:defRPr kumimoji="0" sz="1500" kern="1200">
                <a:solidFill>
                  <a:schemeClr val="dk1"/>
                </a:solidFill>
                <a:latin typeface="+mn-lt"/>
                <a:ea typeface="+mn-ea"/>
                <a:cs typeface="+mn-cs"/>
              </a:defRPr>
            </a:lvl8pPr>
            <a:lvl9pPr marL="2240280" indent="-182880" algn="l" rtl="0" eaLnBrk="1" latinLnBrk="0" hangingPunct="1">
              <a:spcBef>
                <a:spcPts val="300"/>
              </a:spcBef>
              <a:buClr>
                <a:schemeClr val="accent3"/>
              </a:buClr>
              <a:buFont typeface="Georgia" panose="02040502050405020303"/>
              <a:buChar char="◦"/>
              <a:defRPr kumimoji="0" sz="1400" kern="1200" baseline="0">
                <a:solidFill>
                  <a:schemeClr val="dk1"/>
                </a:solidFill>
                <a:latin typeface="+mn-lt"/>
                <a:ea typeface="+mn-ea"/>
                <a:cs typeface="+mn-cs"/>
              </a:defRPr>
            </a:lvl9pPr>
          </a:lstStyle>
          <a:p>
            <a:pPr fontAlgn="auto">
              <a:spcAft>
                <a:spcPts val="0"/>
              </a:spcAft>
              <a:buFont typeface="Georgia" panose="02040502050405020303"/>
              <a:buNone/>
              <a:defRPr/>
            </a:pPr>
            <a:r>
              <a:rPr lang="el-GR" sz="1600" dirty="0">
                <a:solidFill>
                  <a:srgbClr val="C00000"/>
                </a:solidFill>
                <a:latin typeface="Trebuchet MS" panose="020B0603020202020204" pitchFamily="34" charset="0"/>
                <a:cs typeface="Trebuchet MS" panose="020B0603020202020204" pitchFamily="34" charset="0"/>
              </a:rPr>
              <a:t>ΑΠ1: </a:t>
            </a:r>
            <a:r>
              <a:rPr lang="el-GR" sz="1600" dirty="0">
                <a:solidFill>
                  <a:schemeClr val="tx2"/>
                </a:solidFill>
                <a:latin typeface="Trebuchet MS" panose="020B0603020202020204" pitchFamily="34" charset="0"/>
                <a:cs typeface="Trebuchet MS" panose="020B0603020202020204" pitchFamily="34" charset="0"/>
              </a:rPr>
              <a:t>Ενίσχυση της έρευνας, της τεχνολογικής ανάπτυξης και της καινοτομίας </a:t>
            </a:r>
            <a:endParaRPr lang="el-GR" sz="1600" dirty="0">
              <a:solidFill>
                <a:schemeClr val="tx2"/>
              </a:solidFill>
              <a:latin typeface="Trebuchet MS" panose="020B0603020202020204" pitchFamily="34" charset="0"/>
              <a:cs typeface="Trebuchet MS" panose="020B0603020202020204" pitchFamily="34" charset="0"/>
            </a:endParaRPr>
          </a:p>
          <a:p>
            <a:pPr fontAlgn="auto">
              <a:spcAft>
                <a:spcPts val="0"/>
              </a:spcAft>
              <a:buFont typeface="Georgia" panose="02040502050405020303"/>
              <a:buNone/>
              <a:defRPr/>
            </a:pPr>
            <a:r>
              <a:rPr lang="el-GR" sz="1600" dirty="0">
                <a:solidFill>
                  <a:srgbClr val="C00000"/>
                </a:solidFill>
                <a:latin typeface="Trebuchet MS" panose="020B0603020202020204" pitchFamily="34" charset="0"/>
                <a:cs typeface="Trebuchet MS" panose="020B0603020202020204" pitchFamily="34" charset="0"/>
              </a:rPr>
              <a:t>ΑΠ2: </a:t>
            </a:r>
            <a:r>
              <a:rPr lang="el-GR" sz="1600" dirty="0">
                <a:solidFill>
                  <a:schemeClr val="tx2"/>
                </a:solidFill>
                <a:latin typeface="Trebuchet MS" panose="020B0603020202020204" pitchFamily="34" charset="0"/>
                <a:cs typeface="Trebuchet MS" panose="020B0603020202020204" pitchFamily="34" charset="0"/>
              </a:rPr>
              <a:t>Βελτίωση της πρόσβασης, της χρήσης και της ποιότητας των τεχνολογιών των πληροφοριών και των επικοινωνιών </a:t>
            </a:r>
            <a:endParaRPr lang="el-GR" sz="1600" dirty="0">
              <a:solidFill>
                <a:schemeClr val="tx2"/>
              </a:solidFill>
              <a:latin typeface="Trebuchet MS" panose="020B0603020202020204" pitchFamily="34" charset="0"/>
              <a:cs typeface="Trebuchet MS" panose="020B0603020202020204" pitchFamily="34" charset="0"/>
            </a:endParaRPr>
          </a:p>
          <a:p>
            <a:pPr fontAlgn="auto">
              <a:spcAft>
                <a:spcPts val="0"/>
              </a:spcAft>
              <a:buFont typeface="Georgia" panose="02040502050405020303"/>
              <a:buNone/>
              <a:defRPr/>
            </a:pPr>
            <a:r>
              <a:rPr lang="el-GR" sz="1600" dirty="0">
                <a:solidFill>
                  <a:srgbClr val="C00000"/>
                </a:solidFill>
                <a:latin typeface="Trebuchet MS" panose="020B0603020202020204" pitchFamily="34" charset="0"/>
                <a:cs typeface="Trebuchet MS" panose="020B0603020202020204" pitchFamily="34" charset="0"/>
              </a:rPr>
              <a:t>ΑΠ3: </a:t>
            </a:r>
            <a:r>
              <a:rPr lang="el-GR" sz="1600" dirty="0">
                <a:solidFill>
                  <a:schemeClr val="tx2"/>
                </a:solidFill>
                <a:latin typeface="Trebuchet MS" panose="020B0603020202020204" pitchFamily="34" charset="0"/>
                <a:cs typeface="Trebuchet MS" panose="020B0603020202020204" pitchFamily="34" charset="0"/>
              </a:rPr>
              <a:t>Βελτίωση της ανταγωνιστικότητας των μικρομεσαίων επιχειρήσεων </a:t>
            </a:r>
            <a:endParaRPr lang="el-GR" sz="1600" dirty="0">
              <a:solidFill>
                <a:schemeClr val="tx2"/>
              </a:solidFill>
              <a:latin typeface="Trebuchet MS" panose="020B0603020202020204" pitchFamily="34" charset="0"/>
              <a:cs typeface="Trebuchet MS" panose="020B0603020202020204" pitchFamily="34" charset="0"/>
            </a:endParaRPr>
          </a:p>
          <a:p>
            <a:pPr fontAlgn="auto">
              <a:spcAft>
                <a:spcPts val="0"/>
              </a:spcAft>
              <a:buFont typeface="Georgia" panose="02040502050405020303"/>
              <a:buNone/>
              <a:defRPr/>
            </a:pPr>
            <a:r>
              <a:rPr lang="el-GR" sz="1600" dirty="0">
                <a:solidFill>
                  <a:srgbClr val="C00000"/>
                </a:solidFill>
                <a:latin typeface="Trebuchet MS" panose="020B0603020202020204" pitchFamily="34" charset="0"/>
                <a:cs typeface="Trebuchet MS" panose="020B0603020202020204" pitchFamily="34" charset="0"/>
              </a:rPr>
              <a:t>ΑΠ4: </a:t>
            </a:r>
            <a:r>
              <a:rPr lang="el-GR" sz="1600" dirty="0">
                <a:solidFill>
                  <a:schemeClr val="tx2"/>
                </a:solidFill>
                <a:latin typeface="Trebuchet MS" panose="020B0603020202020204" pitchFamily="34" charset="0"/>
                <a:cs typeface="Trebuchet MS" panose="020B0603020202020204" pitchFamily="34" charset="0"/>
              </a:rPr>
              <a:t>Υποστήριξη της μετάβασης προς μια οικονομία χαμηλών εκπομπών διοξειδίου του άνθρακα σε όλους τους τομείς </a:t>
            </a:r>
            <a:endParaRPr lang="el-GR" sz="1600" dirty="0">
              <a:solidFill>
                <a:schemeClr val="tx2"/>
              </a:solidFill>
              <a:latin typeface="Trebuchet MS" panose="020B0603020202020204" pitchFamily="34" charset="0"/>
              <a:cs typeface="Trebuchet MS" panose="020B0603020202020204" pitchFamily="34" charset="0"/>
            </a:endParaRPr>
          </a:p>
          <a:p>
            <a:pPr fontAlgn="auto">
              <a:spcAft>
                <a:spcPts val="0"/>
              </a:spcAft>
              <a:buFont typeface="Georgia" panose="02040502050405020303"/>
              <a:buNone/>
              <a:defRPr/>
            </a:pPr>
            <a:r>
              <a:rPr lang="el-GR" sz="1600" dirty="0">
                <a:solidFill>
                  <a:srgbClr val="C00000"/>
                </a:solidFill>
                <a:latin typeface="Trebuchet MS" panose="020B0603020202020204" pitchFamily="34" charset="0"/>
                <a:cs typeface="Trebuchet MS" panose="020B0603020202020204" pitchFamily="34" charset="0"/>
              </a:rPr>
              <a:t>ΑΠ5: </a:t>
            </a:r>
            <a:r>
              <a:rPr lang="el-GR" sz="1600" dirty="0">
                <a:solidFill>
                  <a:schemeClr val="tx2"/>
                </a:solidFill>
                <a:latin typeface="Trebuchet MS" panose="020B0603020202020204" pitchFamily="34" charset="0"/>
                <a:cs typeface="Trebuchet MS" panose="020B0603020202020204" pitchFamily="34" charset="0"/>
              </a:rPr>
              <a:t>Προώθηση της προσαρμογής στην κλιματική αλλαγή, της πρόληψης και της διαχείρισης κινδύνων </a:t>
            </a:r>
            <a:endParaRPr lang="el-GR" sz="1600" dirty="0">
              <a:solidFill>
                <a:schemeClr val="tx2"/>
              </a:solidFill>
              <a:latin typeface="Trebuchet MS" panose="020B0603020202020204" pitchFamily="34" charset="0"/>
              <a:cs typeface="Trebuchet MS" panose="020B0603020202020204" pitchFamily="34" charset="0"/>
            </a:endParaRPr>
          </a:p>
          <a:p>
            <a:pPr fontAlgn="auto">
              <a:spcAft>
                <a:spcPts val="0"/>
              </a:spcAft>
              <a:buFont typeface="Georgia" panose="02040502050405020303"/>
              <a:buNone/>
              <a:defRPr/>
            </a:pPr>
            <a:r>
              <a:rPr lang="el-GR" sz="1600" dirty="0">
                <a:solidFill>
                  <a:srgbClr val="C00000"/>
                </a:solidFill>
                <a:latin typeface="Trebuchet MS" panose="020B0603020202020204" pitchFamily="34" charset="0"/>
                <a:cs typeface="Trebuchet MS" panose="020B0603020202020204" pitchFamily="34" charset="0"/>
              </a:rPr>
              <a:t>ΑΠ6: </a:t>
            </a:r>
            <a:r>
              <a:rPr lang="el-GR" sz="1600" dirty="0">
                <a:solidFill>
                  <a:schemeClr val="tx2"/>
                </a:solidFill>
                <a:latin typeface="Trebuchet MS" panose="020B0603020202020204" pitchFamily="34" charset="0"/>
                <a:cs typeface="Trebuchet MS" panose="020B0603020202020204" pitchFamily="34" charset="0"/>
              </a:rPr>
              <a:t>Προστασία του περιβάλλοντος και προώθηση της αποδοτικότητας των πόρων </a:t>
            </a:r>
            <a:endParaRPr lang="en-US" sz="1600" dirty="0" smtClean="0">
              <a:solidFill>
                <a:schemeClr val="tx2"/>
              </a:solidFill>
              <a:latin typeface="Trebuchet MS" panose="020B0603020202020204" pitchFamily="34" charset="0"/>
              <a:cs typeface="Trebuchet MS" panose="020B0603020202020204" pitchFamily="34" charset="0"/>
            </a:endParaRPr>
          </a:p>
          <a:p>
            <a:pPr fontAlgn="auto">
              <a:spcAft>
                <a:spcPts val="0"/>
              </a:spcAft>
              <a:buFont typeface="Georgia" panose="02040502050405020303"/>
              <a:buNone/>
              <a:defRPr/>
            </a:pPr>
            <a:r>
              <a:rPr lang="el-GR" sz="1600" dirty="0">
                <a:solidFill>
                  <a:srgbClr val="C00000"/>
                </a:solidFill>
                <a:latin typeface="Trebuchet MS" panose="020B0603020202020204" pitchFamily="34" charset="0"/>
                <a:cs typeface="Trebuchet MS" panose="020B0603020202020204" pitchFamily="34" charset="0"/>
              </a:rPr>
              <a:t>ΑΠ7: </a:t>
            </a:r>
            <a:r>
              <a:rPr lang="el-GR" sz="1600" dirty="0">
                <a:solidFill>
                  <a:schemeClr val="tx2"/>
                </a:solidFill>
                <a:latin typeface="Trebuchet MS" panose="020B0603020202020204" pitchFamily="34" charset="0"/>
                <a:cs typeface="Trebuchet MS" panose="020B0603020202020204" pitchFamily="34" charset="0"/>
              </a:rPr>
              <a:t>Προώθηση των βιώσιμων μεταφορών και άρση των προβλημάτων σε βασικές υποδομές δικτύων</a:t>
            </a:r>
            <a:endParaRPr lang="en-US" sz="1600" dirty="0">
              <a:solidFill>
                <a:schemeClr val="tx2"/>
              </a:solidFill>
              <a:latin typeface="Trebuchet MS" panose="020B0603020202020204" pitchFamily="34" charset="0"/>
              <a:cs typeface="Trebuchet MS" panose="020B0603020202020204" pitchFamily="34" charset="0"/>
            </a:endParaRPr>
          </a:p>
          <a:p>
            <a:pPr fontAlgn="auto">
              <a:spcAft>
                <a:spcPts val="0"/>
              </a:spcAft>
              <a:buFont typeface="Georgia" panose="02040502050405020303"/>
              <a:buNone/>
              <a:defRPr/>
            </a:pPr>
            <a:r>
              <a:rPr lang="el-GR" sz="1600" dirty="0">
                <a:solidFill>
                  <a:srgbClr val="C00000"/>
                </a:solidFill>
                <a:latin typeface="Trebuchet MS" panose="020B0603020202020204" pitchFamily="34" charset="0"/>
                <a:cs typeface="Trebuchet MS" panose="020B0603020202020204" pitchFamily="34" charset="0"/>
              </a:rPr>
              <a:t>ΑΠ8: </a:t>
            </a:r>
            <a:r>
              <a:rPr lang="el-GR" sz="1600" dirty="0">
                <a:solidFill>
                  <a:schemeClr val="tx2"/>
                </a:solidFill>
                <a:latin typeface="Trebuchet MS" panose="020B0603020202020204" pitchFamily="34" charset="0"/>
                <a:cs typeface="Trebuchet MS" panose="020B0603020202020204" pitchFamily="34" charset="0"/>
              </a:rPr>
              <a:t>Προώθηση της βιώσιμης απασχόλησης υψηλής ποιότητας και υποστήριξη της κινητικότητας των εργαζομένων</a:t>
            </a:r>
            <a:endParaRPr lang="en-US" sz="1600" dirty="0">
              <a:solidFill>
                <a:schemeClr val="tx2"/>
              </a:solidFill>
              <a:latin typeface="Trebuchet MS" panose="020B0603020202020204" pitchFamily="34" charset="0"/>
              <a:cs typeface="Trebuchet MS" panose="020B0603020202020204" pitchFamily="34" charset="0"/>
            </a:endParaRPr>
          </a:p>
          <a:p>
            <a:pPr fontAlgn="auto">
              <a:spcAft>
                <a:spcPts val="0"/>
              </a:spcAft>
              <a:buFont typeface="Georgia" panose="02040502050405020303"/>
              <a:buNone/>
              <a:defRPr/>
            </a:pPr>
            <a:r>
              <a:rPr lang="el-GR" sz="1600" dirty="0">
                <a:solidFill>
                  <a:srgbClr val="C00000"/>
                </a:solidFill>
                <a:latin typeface="Trebuchet MS" panose="020B0603020202020204" pitchFamily="34" charset="0"/>
                <a:cs typeface="Trebuchet MS" panose="020B0603020202020204" pitchFamily="34" charset="0"/>
              </a:rPr>
              <a:t>ΑΠ9: </a:t>
            </a:r>
            <a:r>
              <a:rPr lang="el-GR" sz="1600" dirty="0">
                <a:solidFill>
                  <a:schemeClr val="tx2"/>
                </a:solidFill>
                <a:latin typeface="Trebuchet MS" panose="020B0603020202020204" pitchFamily="34" charset="0"/>
                <a:cs typeface="Trebuchet MS" panose="020B0603020202020204" pitchFamily="34" charset="0"/>
              </a:rPr>
              <a:t>Προώθηση της κοινωνικής ένταξης και καταπολέμηση της φτώχειας – ΕΤΠΑ</a:t>
            </a:r>
            <a:endParaRPr lang="en-US" sz="1600" dirty="0">
              <a:solidFill>
                <a:schemeClr val="tx2"/>
              </a:solidFill>
              <a:latin typeface="Trebuchet MS" panose="020B0603020202020204" pitchFamily="34" charset="0"/>
              <a:cs typeface="Trebuchet MS" panose="020B0603020202020204" pitchFamily="34" charset="0"/>
            </a:endParaRPr>
          </a:p>
          <a:p>
            <a:pPr fontAlgn="auto">
              <a:spcAft>
                <a:spcPts val="0"/>
              </a:spcAft>
              <a:buFont typeface="Georgia" panose="02040502050405020303"/>
              <a:buNone/>
              <a:defRPr/>
            </a:pPr>
            <a:r>
              <a:rPr lang="el-GR" sz="1600" dirty="0">
                <a:solidFill>
                  <a:srgbClr val="C00000"/>
                </a:solidFill>
                <a:latin typeface="Trebuchet MS" panose="020B0603020202020204" pitchFamily="34" charset="0"/>
                <a:cs typeface="Trebuchet MS" panose="020B0603020202020204" pitchFamily="34" charset="0"/>
              </a:rPr>
              <a:t>ΑΠ10: </a:t>
            </a:r>
            <a:r>
              <a:rPr lang="el-GR" sz="1600" dirty="0">
                <a:solidFill>
                  <a:schemeClr val="tx2"/>
                </a:solidFill>
                <a:latin typeface="Trebuchet MS" panose="020B0603020202020204" pitchFamily="34" charset="0"/>
                <a:cs typeface="Trebuchet MS" panose="020B0603020202020204" pitchFamily="34" charset="0"/>
              </a:rPr>
              <a:t>Προώθηση της κοινωνικής ένταξης και καταπολέμηση της φτώχειας – ΕΚΤ</a:t>
            </a:r>
            <a:endParaRPr lang="en-US" sz="1600" dirty="0">
              <a:solidFill>
                <a:schemeClr val="tx2"/>
              </a:solidFill>
              <a:latin typeface="Trebuchet MS" panose="020B0603020202020204" pitchFamily="34" charset="0"/>
              <a:cs typeface="Trebuchet MS" panose="020B0603020202020204" pitchFamily="34" charset="0"/>
            </a:endParaRPr>
          </a:p>
          <a:p>
            <a:pPr fontAlgn="auto">
              <a:spcAft>
                <a:spcPts val="0"/>
              </a:spcAft>
              <a:buFont typeface="Georgia" panose="02040502050405020303"/>
              <a:buNone/>
              <a:defRPr/>
            </a:pPr>
            <a:r>
              <a:rPr lang="el-GR" sz="1600" dirty="0">
                <a:solidFill>
                  <a:srgbClr val="C00000"/>
                </a:solidFill>
                <a:latin typeface="Trebuchet MS" panose="020B0603020202020204" pitchFamily="34" charset="0"/>
                <a:cs typeface="Trebuchet MS" panose="020B0603020202020204" pitchFamily="34" charset="0"/>
              </a:rPr>
              <a:t>ΑΠ11: </a:t>
            </a:r>
            <a:r>
              <a:rPr lang="el-GR" sz="1600" dirty="0">
                <a:solidFill>
                  <a:schemeClr val="tx2"/>
                </a:solidFill>
                <a:latin typeface="Trebuchet MS" panose="020B0603020202020204" pitchFamily="34" charset="0"/>
                <a:cs typeface="Trebuchet MS" panose="020B0603020202020204" pitchFamily="34" charset="0"/>
              </a:rPr>
              <a:t>Επένδυση στην εκπαίδευση, την απόκτηση δεξιοτήτων και τη διά βίου μάθηση</a:t>
            </a:r>
            <a:endParaRPr lang="en-US" sz="1600" dirty="0">
              <a:solidFill>
                <a:schemeClr val="tx2"/>
              </a:solidFill>
              <a:latin typeface="Trebuchet MS" panose="020B0603020202020204" pitchFamily="34" charset="0"/>
              <a:cs typeface="Trebuchet MS" panose="020B0603020202020204" pitchFamily="34" charset="0"/>
            </a:endParaRPr>
          </a:p>
          <a:p>
            <a:pPr fontAlgn="auto">
              <a:spcAft>
                <a:spcPts val="0"/>
              </a:spcAft>
              <a:buFont typeface="Georgia" panose="02040502050405020303"/>
              <a:buNone/>
              <a:defRPr/>
            </a:pPr>
            <a:r>
              <a:rPr lang="el-GR" sz="1600" dirty="0">
                <a:solidFill>
                  <a:srgbClr val="C00000"/>
                </a:solidFill>
                <a:latin typeface="Trebuchet MS" panose="020B0603020202020204" pitchFamily="34" charset="0"/>
                <a:cs typeface="Trebuchet MS" panose="020B0603020202020204" pitchFamily="34" charset="0"/>
              </a:rPr>
              <a:t>ΑΠ12: </a:t>
            </a:r>
            <a:r>
              <a:rPr lang="el-GR" sz="1600" dirty="0">
                <a:solidFill>
                  <a:schemeClr val="tx2"/>
                </a:solidFill>
                <a:latin typeface="Trebuchet MS" panose="020B0603020202020204" pitchFamily="34" charset="0"/>
                <a:cs typeface="Trebuchet MS" panose="020B0603020202020204" pitchFamily="34" charset="0"/>
              </a:rPr>
              <a:t>Τεχνική Βοήθεια ΕΤΠΑ</a:t>
            </a:r>
            <a:endParaRPr lang="en-US" sz="1600" dirty="0">
              <a:solidFill>
                <a:schemeClr val="tx2"/>
              </a:solidFill>
              <a:latin typeface="Trebuchet MS" panose="020B0603020202020204" pitchFamily="34" charset="0"/>
              <a:cs typeface="Trebuchet MS" panose="020B0603020202020204" pitchFamily="34" charset="0"/>
            </a:endParaRPr>
          </a:p>
          <a:p>
            <a:pPr fontAlgn="auto">
              <a:spcAft>
                <a:spcPts val="0"/>
              </a:spcAft>
              <a:buFont typeface="Georgia" panose="02040502050405020303"/>
              <a:buNone/>
              <a:defRPr/>
            </a:pPr>
            <a:r>
              <a:rPr lang="el-GR" sz="1600" dirty="0">
                <a:solidFill>
                  <a:srgbClr val="C00000"/>
                </a:solidFill>
                <a:latin typeface="Trebuchet MS" panose="020B0603020202020204" pitchFamily="34" charset="0"/>
                <a:cs typeface="Trebuchet MS" panose="020B0603020202020204" pitchFamily="34" charset="0"/>
              </a:rPr>
              <a:t>ΑΠ13: </a:t>
            </a:r>
            <a:r>
              <a:rPr lang="el-GR" sz="1600" dirty="0">
                <a:solidFill>
                  <a:schemeClr val="tx2"/>
                </a:solidFill>
                <a:latin typeface="Trebuchet MS" panose="020B0603020202020204" pitchFamily="34" charset="0"/>
                <a:cs typeface="Trebuchet MS" panose="020B0603020202020204" pitchFamily="34" charset="0"/>
              </a:rPr>
              <a:t>Τεχνική Βοήθεια </a:t>
            </a:r>
            <a:r>
              <a:rPr lang="el-GR" sz="1600" dirty="0" smtClean="0">
                <a:solidFill>
                  <a:schemeClr val="tx2"/>
                </a:solidFill>
                <a:latin typeface="Trebuchet MS" panose="020B0603020202020204" pitchFamily="34" charset="0"/>
                <a:cs typeface="Trebuchet MS" panose="020B0603020202020204" pitchFamily="34" charset="0"/>
              </a:rPr>
              <a:t>ΕΚΤ</a:t>
            </a:r>
            <a:endParaRPr lang="el-GR" sz="1600" dirty="0">
              <a:solidFill>
                <a:schemeClr val="tx2"/>
              </a:solidFill>
              <a:latin typeface="Trebuchet MS" panose="020B0603020202020204" pitchFamily="34" charset="0"/>
              <a:cs typeface="Trebuchet MS" panose="020B0603020202020204" pitchFamily="34" charset="0"/>
            </a:endParaRP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500"/>
                                        <p:tgtEl>
                                          <p:spTgt spid="4">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500"/>
                                        <p:tgtEl>
                                          <p:spTgt spid="4">
                                            <p:txEl>
                                              <p:pRg st="3" end="3"/>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fade">
                                      <p:cBhvr>
                                        <p:cTn id="31" dur="500"/>
                                        <p:tgtEl>
                                          <p:spTgt spid="4">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animEffect transition="in" filter="fade">
                                      <p:cBhvr>
                                        <p:cTn id="36" dur="500"/>
                                        <p:tgtEl>
                                          <p:spTgt spid="4">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animEffect transition="in" filter="fade">
                                      <p:cBhvr>
                                        <p:cTn id="41" dur="500"/>
                                        <p:tgtEl>
                                          <p:spTgt spid="4">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
                                            <p:txEl>
                                              <p:pRg st="8" end="8"/>
                                            </p:txEl>
                                          </p:spTgt>
                                        </p:tgtEl>
                                        <p:attrNameLst>
                                          <p:attrName>style.visibility</p:attrName>
                                        </p:attrNameLst>
                                      </p:cBhvr>
                                      <p:to>
                                        <p:strVal val="visible"/>
                                      </p:to>
                                    </p:set>
                                    <p:animEffect transition="in" filter="fade">
                                      <p:cBhvr>
                                        <p:cTn id="46" dur="500"/>
                                        <p:tgtEl>
                                          <p:spTgt spid="4">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
                                            <p:txEl>
                                              <p:pRg st="9" end="9"/>
                                            </p:txEl>
                                          </p:spTgt>
                                        </p:tgtEl>
                                        <p:attrNameLst>
                                          <p:attrName>style.visibility</p:attrName>
                                        </p:attrNameLst>
                                      </p:cBhvr>
                                      <p:to>
                                        <p:strVal val="visible"/>
                                      </p:to>
                                    </p:set>
                                    <p:animEffect transition="in" filter="fade">
                                      <p:cBhvr>
                                        <p:cTn id="51" dur="500"/>
                                        <p:tgtEl>
                                          <p:spTgt spid="4">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
                                            <p:txEl>
                                              <p:pRg st="10" end="10"/>
                                            </p:txEl>
                                          </p:spTgt>
                                        </p:tgtEl>
                                        <p:attrNameLst>
                                          <p:attrName>style.visibility</p:attrName>
                                        </p:attrNameLst>
                                      </p:cBhvr>
                                      <p:to>
                                        <p:strVal val="visible"/>
                                      </p:to>
                                    </p:set>
                                    <p:animEffect transition="in" filter="fade">
                                      <p:cBhvr>
                                        <p:cTn id="56" dur="500"/>
                                        <p:tgtEl>
                                          <p:spTgt spid="4">
                                            <p:txEl>
                                              <p:pRg st="10" end="1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4">
                                            <p:txEl>
                                              <p:pRg st="11" end="11"/>
                                            </p:txEl>
                                          </p:spTgt>
                                        </p:tgtEl>
                                        <p:attrNameLst>
                                          <p:attrName>style.visibility</p:attrName>
                                        </p:attrNameLst>
                                      </p:cBhvr>
                                      <p:to>
                                        <p:strVal val="visible"/>
                                      </p:to>
                                    </p:set>
                                    <p:animEffect transition="in" filter="fade">
                                      <p:cBhvr>
                                        <p:cTn id="61" dur="500"/>
                                        <p:tgtEl>
                                          <p:spTgt spid="4">
                                            <p:txEl>
                                              <p:pRg st="11" end="1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4">
                                            <p:txEl>
                                              <p:pRg st="12" end="12"/>
                                            </p:txEl>
                                          </p:spTgt>
                                        </p:tgtEl>
                                        <p:attrNameLst>
                                          <p:attrName>style.visibility</p:attrName>
                                        </p:attrNameLst>
                                      </p:cBhvr>
                                      <p:to>
                                        <p:strVal val="visible"/>
                                      </p:to>
                                    </p:set>
                                    <p:animEffect transition="in" filter="fade">
                                      <p:cBhvr>
                                        <p:cTn id="66"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Τίτλος"/>
          <p:cNvSpPr>
            <a:spLocks noGrp="1"/>
          </p:cNvSpPr>
          <p:nvPr>
            <p:ph type="title"/>
          </p:nvPr>
        </p:nvSpPr>
        <p:spPr>
          <a:xfrm>
            <a:off x="457200" y="804545"/>
            <a:ext cx="8229600" cy="1066800"/>
          </a:xfrm>
        </p:spPr>
        <p:txBody>
          <a:bodyPr/>
          <a:lstStyle/>
          <a:p>
            <a:pPr algn="l" eaLnBrk="1" hangingPunct="1"/>
            <a:r>
              <a:rPr lang="el-GR" sz="2800" smtClean="0"/>
              <a:t>Κατανομή Π/Υ ΕΠ Στερεάς Ελλάδας ανά Άξονα Προτεραιότητας</a:t>
            </a:r>
            <a:endParaRPr lang="el-GR" sz="2800" smtClean="0"/>
          </a:p>
        </p:txBody>
      </p:sp>
      <p:pic>
        <p:nvPicPr>
          <p:cNvPr id="2" name="Content Placeholder 1"/>
          <p:cNvPicPr>
            <a:picLocks noChangeAspect="1"/>
          </p:cNvPicPr>
          <p:nvPr>
            <p:ph idx="1"/>
          </p:nvPr>
        </p:nvPicPr>
        <p:blipFill>
          <a:blip r:embed="rId1"/>
          <a:srcRect t="5683"/>
          <a:stretch>
            <a:fillRect/>
          </a:stretch>
        </p:blipFill>
        <p:spPr>
          <a:xfrm>
            <a:off x="457200" y="1736090"/>
            <a:ext cx="8311515" cy="5068570"/>
          </a:xfrm>
          <a:prstGeom prst="rect">
            <a:avLst/>
          </a:prstGeom>
        </p:spPr>
      </p:pic>
      <p:sp>
        <p:nvSpPr>
          <p:cNvPr id="3" name="Text Box 2"/>
          <p:cNvSpPr txBox="1"/>
          <p:nvPr/>
        </p:nvSpPr>
        <p:spPr>
          <a:xfrm>
            <a:off x="5930900" y="2157730"/>
            <a:ext cx="2239010" cy="1198880"/>
          </a:xfrm>
          <a:prstGeom prst="rect">
            <a:avLst/>
          </a:prstGeom>
          <a:noFill/>
        </p:spPr>
        <p:txBody>
          <a:bodyPr wrap="square" rtlCol="0">
            <a:spAutoFit/>
            <a:scene3d>
              <a:camera prst="orthographicFront"/>
              <a:lightRig rig="soft" dir="t">
                <a:rot lat="0" lon="0" rev="15600000"/>
              </a:lightRig>
            </a:scene3d>
            <a:sp3d extrusionH="57150" prstMaterial="softEdge">
              <a:bevelT w="25400" h="38100"/>
            </a:sp3d>
          </a:bodyPr>
          <a:p>
            <a:r>
              <a:rPr lang="el-GR" altLang="en-US" sz="1200">
                <a:ln/>
                <a:solidFill>
                  <a:schemeClr val="accent4"/>
                </a:solidFill>
                <a:effectLst/>
                <a:latin typeface="Trebuchet MS" panose="020B0603020202020204" pitchFamily="34" charset="0"/>
                <a:cs typeface="Trebuchet MS" panose="020B0603020202020204" pitchFamily="34" charset="0"/>
              </a:rPr>
              <a:t>Η νέα κατανομή του ΕΠ  Στερεάς Ελλάδας 2014-2020, όπως προέκυψε μετά την τελευταία αναθεώρηση ανακατανομής του αποθεματικού επίδοσης.</a:t>
            </a:r>
            <a:endParaRPr lang="el-GR" altLang="en-US" sz="1200">
              <a:ln/>
              <a:solidFill>
                <a:schemeClr val="accent4"/>
              </a:solidFill>
              <a:effectLst/>
              <a:latin typeface="Trebuchet MS" panose="020B0603020202020204" pitchFamily="34" charset="0"/>
              <a:cs typeface="Trebuchet MS" panose="020B0603020202020204" pitchFamily="34" charset="0"/>
            </a:endParaRPr>
          </a:p>
        </p:txBody>
      </p:sp>
      <p:sp>
        <p:nvSpPr>
          <p:cNvPr id="4" name="Oval Callout 3"/>
          <p:cNvSpPr/>
          <p:nvPr/>
        </p:nvSpPr>
        <p:spPr>
          <a:xfrm>
            <a:off x="4737100" y="5172710"/>
            <a:ext cx="3432810" cy="1130935"/>
          </a:xfrm>
          <a:prstGeom prst="wedgeEllipseCallout">
            <a:avLst>
              <a:gd name="adj1" fmla="val -57824"/>
              <a:gd name="adj2" fmla="val -45732"/>
            </a:avLst>
          </a:prstGeom>
        </p:spPr>
        <p:style>
          <a:lnRef idx="1">
            <a:schemeClr val="accent4"/>
          </a:lnRef>
          <a:fillRef idx="2">
            <a:schemeClr val="accent4"/>
          </a:fillRef>
          <a:effectRef idx="1">
            <a:schemeClr val="accent4"/>
          </a:effectRef>
          <a:fontRef idx="minor">
            <a:schemeClr val="dk1"/>
          </a:fontRef>
        </p:style>
        <p:txBody>
          <a:bodyPr rtlCol="0" anchor="ctr"/>
          <a:p>
            <a:pPr algn="ctr"/>
            <a:r>
              <a:rPr lang="el-GR" altLang="el-GR" sz="1000">
                <a:solidFill>
                  <a:schemeClr val="bg1">
                    <a:lumMod val="50000"/>
                  </a:schemeClr>
                </a:solidFill>
                <a:latin typeface="Trebuchet MS" panose="020B0603020202020204" pitchFamily="34" charset="0"/>
                <a:cs typeface="Trebuchet MS" panose="020B0603020202020204" pitchFamily="34" charset="0"/>
              </a:rPr>
              <a:t>Τη μεγαλύτερη συγκέντρωση παρουσιάζει η προώθηση της κοινωνικής ένταξης και καταπολέμηση της φτώχειας (Άξονες 9 - ΕΤΠΑ και 10 - ΕΚΤ) και ακολουθεί ο ΑΠ7 - Υποδομές μεταφορών και δικτύων (ΕΤΠΑ)</a:t>
            </a:r>
            <a:endParaRPr lang="el-GR" altLang="el-GR" sz="1000">
              <a:solidFill>
                <a:schemeClr val="bg1">
                  <a:lumMod val="50000"/>
                </a:schemeClr>
              </a:solidFill>
              <a:latin typeface="Trebuchet MS" panose="020B0603020202020204" pitchFamily="34" charset="0"/>
              <a:cs typeface="Trebuchet MS" panose="020B0603020202020204" pitchFamily="34" charset="0"/>
            </a:endParaRPr>
          </a:p>
        </p:txBody>
      </p:sp>
    </p:spTree>
  </p:cSld>
  <p:clrMapOvr>
    <a:masterClrMapping/>
  </p:clrMapOvr>
  <p:transition spd="slow" advClick="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 Τίτλος"/>
          <p:cNvSpPr>
            <a:spLocks noGrp="1"/>
          </p:cNvSpPr>
          <p:nvPr>
            <p:ph type="title"/>
          </p:nvPr>
        </p:nvSpPr>
        <p:spPr>
          <a:xfrm>
            <a:off x="457200" y="765175"/>
            <a:ext cx="8229600" cy="792163"/>
          </a:xfrm>
        </p:spPr>
        <p:txBody>
          <a:bodyPr/>
          <a:lstStyle/>
          <a:p>
            <a:pPr algn="l" eaLnBrk="1" hangingPunct="1"/>
            <a:r>
              <a:rPr lang="el-GR" sz="2800" smtClean="0"/>
              <a:t>Πορεία Εξειδίκευσης του Προγράμματος</a:t>
            </a:r>
            <a:endParaRPr lang="el-GR" sz="2800" smtClean="0"/>
          </a:p>
        </p:txBody>
      </p:sp>
      <p:sp>
        <p:nvSpPr>
          <p:cNvPr id="4" name="2 - Θέση περιεχομένου"/>
          <p:cNvSpPr txBox="1"/>
          <p:nvPr/>
        </p:nvSpPr>
        <p:spPr>
          <a:xfrm>
            <a:off x="457200" y="1804670"/>
            <a:ext cx="8229600" cy="4562475"/>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65760" indent="-255905" algn="l" rtl="0" eaLnBrk="1" latinLnBrk="0" hangingPunct="1">
              <a:spcBef>
                <a:spcPts val="300"/>
              </a:spcBef>
              <a:buClr>
                <a:schemeClr val="accent3"/>
              </a:buClr>
              <a:buFont typeface="Georgia" panose="02040502050405020303"/>
              <a:buChar char="•"/>
              <a:defRPr kumimoji="0" sz="2800" kern="1200">
                <a:solidFill>
                  <a:schemeClr val="dk1"/>
                </a:solidFill>
                <a:latin typeface="+mn-lt"/>
                <a:ea typeface="+mn-ea"/>
                <a:cs typeface="+mn-cs"/>
              </a:defRPr>
            </a:lvl1pPr>
            <a:lvl2pPr marL="658495" indent="-247015" algn="l" rtl="0" eaLnBrk="1" latinLnBrk="0" hangingPunct="1">
              <a:spcBef>
                <a:spcPts val="300"/>
              </a:spcBef>
              <a:buClr>
                <a:schemeClr val="accent2"/>
              </a:buClr>
              <a:buFont typeface="Georgia" panose="02040502050405020303"/>
              <a:buChar char="▫"/>
              <a:defRPr kumimoji="0" sz="2600" kern="1200">
                <a:solidFill>
                  <a:schemeClr val="dk1"/>
                </a:solidFill>
                <a:latin typeface="+mn-lt"/>
                <a:ea typeface="+mn-ea"/>
                <a:cs typeface="+mn-cs"/>
              </a:defRPr>
            </a:lvl2pPr>
            <a:lvl3pPr marL="923290" indent="-219710" algn="l" rtl="0" eaLnBrk="1" latinLnBrk="0" hangingPunct="1">
              <a:spcBef>
                <a:spcPts val="300"/>
              </a:spcBef>
              <a:buClr>
                <a:schemeClr val="accent1"/>
              </a:buClr>
              <a:buFont typeface="Wingdings 2" panose="05020102010507070707"/>
              <a:buChar char=""/>
              <a:defRPr kumimoji="0" sz="2400" kern="1200">
                <a:solidFill>
                  <a:schemeClr val="dk1"/>
                </a:solidFill>
                <a:latin typeface="+mn-lt"/>
                <a:ea typeface="+mn-ea"/>
                <a:cs typeface="+mn-cs"/>
              </a:defRPr>
            </a:lvl3pPr>
            <a:lvl4pPr marL="1179830" indent="-201295" algn="l" rtl="0" eaLnBrk="1" latinLnBrk="0" hangingPunct="1">
              <a:spcBef>
                <a:spcPts val="300"/>
              </a:spcBef>
              <a:buClr>
                <a:schemeClr val="accent1"/>
              </a:buClr>
              <a:buFont typeface="Wingdings 2" panose="05020102010507070707"/>
              <a:buChar char=""/>
              <a:defRPr kumimoji="0" sz="2200" kern="1200">
                <a:solidFill>
                  <a:schemeClr val="dk1"/>
                </a:solidFill>
                <a:latin typeface="+mn-lt"/>
                <a:ea typeface="+mn-ea"/>
                <a:cs typeface="+mn-cs"/>
              </a:defRPr>
            </a:lvl4pPr>
            <a:lvl5pPr marL="1390015" indent="-182880" algn="l" rtl="0" eaLnBrk="1" latinLnBrk="0" hangingPunct="1">
              <a:spcBef>
                <a:spcPts val="300"/>
              </a:spcBef>
              <a:buClr>
                <a:schemeClr val="accent3"/>
              </a:buClr>
              <a:buFont typeface="Georgia" panose="02040502050405020303"/>
              <a:buChar char="▫"/>
              <a:defRPr kumimoji="0" sz="2000" kern="1200">
                <a:solidFill>
                  <a:schemeClr val="dk1"/>
                </a:solidFill>
                <a:latin typeface="+mn-lt"/>
                <a:ea typeface="+mn-ea"/>
                <a:cs typeface="+mn-cs"/>
              </a:defRPr>
            </a:lvl5pPr>
            <a:lvl6pPr marL="1609090" indent="-182880" algn="l" rtl="0" eaLnBrk="1" latinLnBrk="0" hangingPunct="1">
              <a:spcBef>
                <a:spcPts val="300"/>
              </a:spcBef>
              <a:buClr>
                <a:schemeClr val="accent3"/>
              </a:buClr>
              <a:buFont typeface="Georgia" panose="02040502050405020303"/>
              <a:buChar char="▫"/>
              <a:defRPr kumimoji="0" sz="1800" kern="1200">
                <a:solidFill>
                  <a:schemeClr val="dk1"/>
                </a:solidFill>
                <a:latin typeface="+mn-lt"/>
                <a:ea typeface="+mn-ea"/>
                <a:cs typeface="+mn-cs"/>
              </a:defRPr>
            </a:lvl6pPr>
            <a:lvl7pPr marL="1828800" indent="-182880" algn="l" rtl="0" eaLnBrk="1" latinLnBrk="0" hangingPunct="1">
              <a:spcBef>
                <a:spcPts val="300"/>
              </a:spcBef>
              <a:buClr>
                <a:schemeClr val="accent3"/>
              </a:buClr>
              <a:buFont typeface="Georgia" panose="02040502050405020303"/>
              <a:buChar char="▫"/>
              <a:defRPr kumimoji="0" sz="1600" kern="1200">
                <a:solidFill>
                  <a:schemeClr val="dk1"/>
                </a:solidFill>
                <a:latin typeface="+mn-lt"/>
                <a:ea typeface="+mn-ea"/>
                <a:cs typeface="+mn-cs"/>
              </a:defRPr>
            </a:lvl7pPr>
            <a:lvl8pPr marL="2030095" indent="-182880" algn="l" rtl="0" eaLnBrk="1" latinLnBrk="0" hangingPunct="1">
              <a:spcBef>
                <a:spcPts val="300"/>
              </a:spcBef>
              <a:buClr>
                <a:schemeClr val="accent3"/>
              </a:buClr>
              <a:buFont typeface="Georgia" panose="02040502050405020303"/>
              <a:buChar char="◦"/>
              <a:defRPr kumimoji="0" sz="1500" kern="1200">
                <a:solidFill>
                  <a:schemeClr val="dk1"/>
                </a:solidFill>
                <a:latin typeface="+mn-lt"/>
                <a:ea typeface="+mn-ea"/>
                <a:cs typeface="+mn-cs"/>
              </a:defRPr>
            </a:lvl8pPr>
            <a:lvl9pPr marL="2240280" indent="-182880" algn="l" rtl="0" eaLnBrk="1" latinLnBrk="0" hangingPunct="1">
              <a:spcBef>
                <a:spcPts val="300"/>
              </a:spcBef>
              <a:buClr>
                <a:schemeClr val="accent3"/>
              </a:buClr>
              <a:buFont typeface="Georgia" panose="02040502050405020303"/>
              <a:buChar char="◦"/>
              <a:defRPr kumimoji="0" sz="1400" kern="1200" baseline="0">
                <a:solidFill>
                  <a:schemeClr val="dk1"/>
                </a:solidFill>
                <a:latin typeface="+mn-lt"/>
                <a:ea typeface="+mn-ea"/>
                <a:cs typeface="+mn-cs"/>
              </a:defRPr>
            </a:lvl9pPr>
          </a:lstStyle>
          <a:p>
            <a:pPr marL="109855" indent="0" algn="just" fontAlgn="auto">
              <a:spcAft>
                <a:spcPts val="0"/>
              </a:spcAft>
              <a:buFont typeface="Georgia" panose="02040502050405020303"/>
              <a:buNone/>
              <a:defRPr/>
            </a:pPr>
            <a:r>
              <a:rPr lang="el-GR" sz="1800" dirty="0">
                <a:latin typeface="Trebuchet MS" panose="020B0603020202020204" pitchFamily="34" charset="0"/>
                <a:cs typeface="Trebuchet MS" panose="020B0603020202020204" pitchFamily="34" charset="0"/>
              </a:rPr>
              <a:t>Για την επίτευξη των στόχων του ΠΕΠ, </a:t>
            </a:r>
            <a:r>
              <a:rPr lang="el-GR" sz="1800" dirty="0" smtClean="0">
                <a:latin typeface="Trebuchet MS" panose="020B0603020202020204" pitchFamily="34" charset="0"/>
                <a:cs typeface="Trebuchet MS" panose="020B0603020202020204" pitchFamily="34" charset="0"/>
              </a:rPr>
              <a:t>η </a:t>
            </a:r>
            <a:r>
              <a:rPr lang="el-GR" sz="1800" dirty="0">
                <a:latin typeface="Trebuchet MS" panose="020B0603020202020204" pitchFamily="34" charset="0"/>
                <a:cs typeface="Trebuchet MS" panose="020B0603020202020204" pitchFamily="34" charset="0"/>
              </a:rPr>
              <a:t>Διαχειριστική Αρχή (ΔΑ) Περιφέρειας Στερεάς </a:t>
            </a:r>
            <a:r>
              <a:rPr lang="el-GR" sz="1800" dirty="0" smtClean="0">
                <a:latin typeface="Trebuchet MS" panose="020B0603020202020204" pitchFamily="34" charset="0"/>
                <a:cs typeface="Trebuchet MS" panose="020B0603020202020204" pitchFamily="34" charset="0"/>
              </a:rPr>
              <a:t>Ελλάδας, </a:t>
            </a:r>
            <a:r>
              <a:rPr lang="el-GR" sz="1800" dirty="0">
                <a:latin typeface="Trebuchet MS" panose="020B0603020202020204" pitchFamily="34" charset="0"/>
                <a:cs typeface="Trebuchet MS" panose="020B0603020202020204" pitchFamily="34" charset="0"/>
              </a:rPr>
              <a:t>λαμβάνοντας υπόψη τις άμεσες ανάγκες και την ωριμότητα των δυνητικά προς χρηματοδότηση </a:t>
            </a:r>
            <a:r>
              <a:rPr lang="el-GR" sz="1800" dirty="0" smtClean="0">
                <a:latin typeface="Trebuchet MS" panose="020B0603020202020204" pitchFamily="34" charset="0"/>
                <a:cs typeface="Trebuchet MS" panose="020B0603020202020204" pitchFamily="34" charset="0"/>
              </a:rPr>
              <a:t>έργων, </a:t>
            </a:r>
            <a:r>
              <a:rPr lang="el-GR" sz="1800" dirty="0">
                <a:latin typeface="Trebuchet MS" panose="020B0603020202020204" pitchFamily="34" charset="0"/>
                <a:cs typeface="Trebuchet MS" panose="020B0603020202020204" pitchFamily="34" charset="0"/>
              </a:rPr>
              <a:t>προέβη </a:t>
            </a:r>
            <a:r>
              <a:rPr lang="el-GR" sz="1800" dirty="0" smtClean="0">
                <a:latin typeface="Trebuchet MS" panose="020B0603020202020204" pitchFamily="34" charset="0"/>
                <a:cs typeface="Trebuchet MS" panose="020B0603020202020204" pitchFamily="34" charset="0"/>
              </a:rPr>
              <a:t>κατά το 2019:</a:t>
            </a:r>
            <a:endParaRPr lang="el-GR" sz="1800" dirty="0" smtClean="0">
              <a:latin typeface="Trebuchet MS" panose="020B0603020202020204" pitchFamily="34" charset="0"/>
              <a:cs typeface="Trebuchet MS" panose="020B0603020202020204" pitchFamily="34" charset="0"/>
            </a:endParaRPr>
          </a:p>
          <a:p>
            <a:pPr marL="109855" indent="0" algn="just" fontAlgn="auto">
              <a:spcAft>
                <a:spcPts val="0"/>
              </a:spcAft>
              <a:buFont typeface="Georgia" panose="02040502050405020303"/>
              <a:buNone/>
              <a:defRPr/>
            </a:pPr>
            <a:endParaRPr lang="el-GR" sz="1800" dirty="0" smtClean="0">
              <a:latin typeface="Trebuchet MS" panose="020B0603020202020204" pitchFamily="34" charset="0"/>
              <a:cs typeface="Trebuchet MS" panose="020B0603020202020204" pitchFamily="34" charset="0"/>
            </a:endParaRPr>
          </a:p>
          <a:p>
            <a:pPr algn="just" fontAlgn="auto">
              <a:spcAft>
                <a:spcPts val="0"/>
              </a:spcAft>
              <a:defRPr/>
            </a:pPr>
            <a:r>
              <a:rPr lang="el-GR" sz="1800" dirty="0" smtClean="0">
                <a:latin typeface="Trebuchet MS" panose="020B0603020202020204" pitchFamily="34" charset="0"/>
                <a:cs typeface="Trebuchet MS" panose="020B0603020202020204" pitchFamily="34" charset="0"/>
              </a:rPr>
              <a:t>στην </a:t>
            </a:r>
            <a:r>
              <a:rPr lang="el-GR" sz="1800" dirty="0">
                <a:latin typeface="Trebuchet MS" panose="020B0603020202020204" pitchFamily="34" charset="0"/>
                <a:cs typeface="Trebuchet MS" panose="020B0603020202020204" pitchFamily="34" charset="0"/>
              </a:rPr>
              <a:t>ενεργοποίηση του συνόλου των δράσεων που εξειδικεύθηκαν εντός του </a:t>
            </a:r>
            <a:r>
              <a:rPr lang="el-GR" sz="1800" dirty="0" smtClean="0">
                <a:latin typeface="Trebuchet MS" panose="020B0603020202020204" pitchFamily="34" charset="0"/>
                <a:cs typeface="Trebuchet MS" panose="020B0603020202020204" pitchFamily="34" charset="0"/>
              </a:rPr>
              <a:t>2018, </a:t>
            </a:r>
            <a:endParaRPr lang="el-GR" sz="1800" dirty="0" smtClean="0">
              <a:latin typeface="Trebuchet MS" panose="020B0603020202020204" pitchFamily="34" charset="0"/>
              <a:cs typeface="Trebuchet MS" panose="020B0603020202020204" pitchFamily="34" charset="0"/>
            </a:endParaRPr>
          </a:p>
          <a:p>
            <a:pPr algn="just" fontAlgn="auto">
              <a:spcAft>
                <a:spcPts val="0"/>
              </a:spcAft>
              <a:defRPr/>
            </a:pPr>
            <a:r>
              <a:rPr lang="el-GR" sz="1800" dirty="0" smtClean="0">
                <a:latin typeface="Trebuchet MS" panose="020B0603020202020204" pitchFamily="34" charset="0"/>
                <a:cs typeface="Trebuchet MS" panose="020B0603020202020204" pitchFamily="34" charset="0"/>
              </a:rPr>
              <a:t>στην </a:t>
            </a:r>
            <a:r>
              <a:rPr lang="el-GR" sz="1800" dirty="0">
                <a:latin typeface="Trebuchet MS" panose="020B0603020202020204" pitchFamily="34" charset="0"/>
                <a:cs typeface="Trebuchet MS" panose="020B0603020202020204" pitchFamily="34" charset="0"/>
              </a:rPr>
              <a:t>εξειδίκευση 14</a:t>
            </a:r>
            <a:r>
              <a:rPr lang="en-US" sz="1800" dirty="0" smtClean="0">
                <a:latin typeface="Trebuchet MS" panose="020B0603020202020204" pitchFamily="34" charset="0"/>
                <a:cs typeface="Trebuchet MS" panose="020B0603020202020204" pitchFamily="34" charset="0"/>
              </a:rPr>
              <a:t> </a:t>
            </a:r>
            <a:r>
              <a:rPr lang="el-GR" sz="1800" dirty="0" smtClean="0">
                <a:latin typeface="Trebuchet MS" panose="020B0603020202020204" pitchFamily="34" charset="0"/>
                <a:cs typeface="Trebuchet MS" panose="020B0603020202020204" pitchFamily="34" charset="0"/>
              </a:rPr>
              <a:t>νέων </a:t>
            </a:r>
            <a:r>
              <a:rPr lang="el-GR" sz="1800" dirty="0">
                <a:latin typeface="Trebuchet MS" panose="020B0603020202020204" pitchFamily="34" charset="0"/>
                <a:cs typeface="Trebuchet MS" panose="020B0603020202020204" pitchFamily="34" charset="0"/>
              </a:rPr>
              <a:t>δράσεων και </a:t>
            </a:r>
            <a:r>
              <a:rPr lang="el-GR" sz="1800" dirty="0" smtClean="0">
                <a:latin typeface="Trebuchet MS" panose="020B0603020202020204" pitchFamily="34" charset="0"/>
                <a:cs typeface="Trebuchet MS" panose="020B0603020202020204" pitchFamily="34" charset="0"/>
                <a:sym typeface="+mn-ea"/>
              </a:rPr>
              <a:t>την τροποποίηση της εξειδίκευσης 8 δράσεων </a:t>
            </a:r>
            <a:r>
              <a:rPr lang="el-GR" sz="1800" dirty="0">
                <a:latin typeface="Trebuchet MS" panose="020B0603020202020204" pitchFamily="34" charset="0"/>
                <a:cs typeface="Trebuchet MS" panose="020B0603020202020204" pitchFamily="34" charset="0"/>
              </a:rPr>
              <a:t>συνολικού ποσού </a:t>
            </a:r>
            <a:r>
              <a:rPr lang="el-GR" altLang="en-US" sz="1800" dirty="0" smtClean="0">
                <a:latin typeface="Trebuchet MS" panose="020B0603020202020204" pitchFamily="34" charset="0"/>
                <a:cs typeface="Trebuchet MS" panose="020B0603020202020204" pitchFamily="34" charset="0"/>
              </a:rPr>
              <a:t>37,90</a:t>
            </a:r>
            <a:r>
              <a:rPr lang="el-GR" sz="1800" dirty="0" smtClean="0">
                <a:latin typeface="Trebuchet MS" panose="020B0603020202020204" pitchFamily="34" charset="0"/>
                <a:cs typeface="Trebuchet MS" panose="020B0603020202020204" pitchFamily="34" charset="0"/>
              </a:rPr>
              <a:t> </a:t>
            </a:r>
            <a:r>
              <a:rPr lang="el-GR" sz="1800" dirty="0">
                <a:latin typeface="Trebuchet MS" panose="020B0603020202020204" pitchFamily="34" charset="0"/>
                <a:cs typeface="Trebuchet MS" panose="020B0603020202020204" pitchFamily="34" charset="0"/>
              </a:rPr>
              <a:t>εκατ. €, που </a:t>
            </a:r>
            <a:r>
              <a:rPr lang="el-GR" sz="1800" dirty="0" smtClean="0">
                <a:latin typeface="Trebuchet MS" panose="020B0603020202020204" pitchFamily="34" charset="0"/>
                <a:cs typeface="Trebuchet MS" panose="020B0603020202020204" pitchFamily="34" charset="0"/>
              </a:rPr>
              <a:t> αντιστοιχεί στο 17,57% του ΕΠ</a:t>
            </a:r>
            <a:endParaRPr lang="el-GR" sz="1800" dirty="0" smtClean="0">
              <a:latin typeface="Trebuchet MS" panose="020B0603020202020204" pitchFamily="34" charset="0"/>
              <a:cs typeface="Trebuchet MS" panose="020B0603020202020204" pitchFamily="34" charset="0"/>
            </a:endParaRPr>
          </a:p>
          <a:p>
            <a:pPr algn="just" fontAlgn="auto">
              <a:spcAft>
                <a:spcPts val="0"/>
              </a:spcAft>
              <a:defRPr/>
            </a:pPr>
            <a:endParaRPr lang="el-GR" sz="1800" dirty="0">
              <a:latin typeface="Trebuchet MS" panose="020B0603020202020204" pitchFamily="34" charset="0"/>
              <a:cs typeface="Trebuchet MS" panose="020B0603020202020204" pitchFamily="34" charset="0"/>
            </a:endParaRPr>
          </a:p>
          <a:p>
            <a:pPr marL="109855" indent="0" algn="just" fontAlgn="auto">
              <a:spcAft>
                <a:spcPts val="0"/>
              </a:spcAft>
              <a:buFont typeface="Georgia" panose="02040502050405020303"/>
              <a:buNone/>
              <a:defRPr/>
            </a:pPr>
            <a:r>
              <a:rPr lang="el-GR" sz="1800" dirty="0" smtClean="0">
                <a:latin typeface="Trebuchet MS" panose="020B0603020202020204" pitchFamily="34" charset="0"/>
                <a:cs typeface="Trebuchet MS" panose="020B0603020202020204" pitchFamily="34" charset="0"/>
              </a:rPr>
              <a:t>Αθροιστικά</a:t>
            </a:r>
            <a:r>
              <a:rPr lang="el-GR" sz="1800" dirty="0">
                <a:latin typeface="Trebuchet MS" panose="020B0603020202020204" pitchFamily="34" charset="0"/>
                <a:cs typeface="Trebuchet MS" panose="020B0603020202020204" pitchFamily="34" charset="0"/>
              </a:rPr>
              <a:t>, το ποσό των εξειδικευμένων δράσεων έως </a:t>
            </a:r>
            <a:r>
              <a:rPr lang="el-GR" sz="1800" dirty="0" smtClean="0">
                <a:latin typeface="Trebuchet MS" panose="020B0603020202020204" pitchFamily="34" charset="0"/>
                <a:cs typeface="Trebuchet MS" panose="020B0603020202020204" pitchFamily="34" charset="0"/>
              </a:rPr>
              <a:t>31.12.2019 </a:t>
            </a:r>
            <a:r>
              <a:rPr lang="el-GR" sz="1800" dirty="0">
                <a:latin typeface="Trebuchet MS" panose="020B0603020202020204" pitchFamily="34" charset="0"/>
                <a:cs typeface="Trebuchet MS" panose="020B0603020202020204" pitchFamily="34" charset="0"/>
              </a:rPr>
              <a:t>ήταν </a:t>
            </a:r>
            <a:r>
              <a:rPr lang="el-GR" sz="1800" dirty="0" smtClean="0">
                <a:latin typeface="Trebuchet MS" panose="020B0603020202020204" pitchFamily="34" charset="0"/>
                <a:cs typeface="Trebuchet MS" panose="020B0603020202020204" pitchFamily="34" charset="0"/>
              </a:rPr>
              <a:t>212,93 </a:t>
            </a:r>
            <a:r>
              <a:rPr lang="el-GR" sz="1800" dirty="0">
                <a:latin typeface="Trebuchet MS" panose="020B0603020202020204" pitchFamily="34" charset="0"/>
                <a:cs typeface="Trebuchet MS" panose="020B0603020202020204" pitchFamily="34" charset="0"/>
              </a:rPr>
              <a:t>εκατ. €, ήτοι </a:t>
            </a:r>
            <a:r>
              <a:rPr lang="el-GR" sz="1800" dirty="0" smtClean="0">
                <a:latin typeface="Trebuchet MS" panose="020B0603020202020204" pitchFamily="34" charset="0"/>
                <a:cs typeface="Trebuchet MS" panose="020B0603020202020204" pitchFamily="34" charset="0"/>
              </a:rPr>
              <a:t>98,7 </a:t>
            </a:r>
            <a:r>
              <a:rPr lang="el-GR" sz="1800" dirty="0">
                <a:latin typeface="Trebuchet MS" panose="020B0603020202020204" pitchFamily="34" charset="0"/>
                <a:cs typeface="Trebuchet MS" panose="020B0603020202020204" pitchFamily="34" charset="0"/>
              </a:rPr>
              <a:t>% του Προγράμματος.</a:t>
            </a:r>
            <a:endParaRPr lang="el-GR" sz="1800" dirty="0">
              <a:latin typeface="Trebuchet MS" panose="020B0603020202020204" pitchFamily="34" charset="0"/>
              <a:cs typeface="Trebuchet MS" panose="020B0603020202020204" pitchFamily="34" charset="0"/>
            </a:endParaRPr>
          </a:p>
          <a:p>
            <a:pPr marL="109855" indent="0" algn="just" fontAlgn="auto">
              <a:spcAft>
                <a:spcPts val="0"/>
              </a:spcAft>
              <a:buFont typeface="Georgia" panose="02040502050405020303"/>
              <a:buNone/>
              <a:defRPr/>
            </a:pPr>
            <a:r>
              <a:rPr lang="el-GR" sz="1800" dirty="0" smtClean="0">
                <a:latin typeface="Trebuchet MS" panose="020B0603020202020204" pitchFamily="34" charset="0"/>
                <a:cs typeface="Trebuchet MS" panose="020B0603020202020204" pitchFamily="34" charset="0"/>
              </a:rPr>
              <a:t>Οι </a:t>
            </a:r>
            <a:r>
              <a:rPr lang="el-GR" sz="1800" dirty="0">
                <a:latin typeface="Trebuchet MS" panose="020B0603020202020204" pitchFamily="34" charset="0"/>
                <a:cs typeface="Trebuchet MS" panose="020B0603020202020204" pitchFamily="34" charset="0"/>
              </a:rPr>
              <a:t>εξειδικεύσεις πραγματοποιήθηκαν με την διεξαγωγή </a:t>
            </a:r>
            <a:r>
              <a:rPr lang="el-GR" sz="1800" dirty="0" smtClean="0">
                <a:latin typeface="Trebuchet MS" panose="020B0603020202020204" pitchFamily="34" charset="0"/>
                <a:cs typeface="Trebuchet MS" panose="020B0603020202020204" pitchFamily="34" charset="0"/>
              </a:rPr>
              <a:t>τριών (3) </a:t>
            </a:r>
            <a:r>
              <a:rPr lang="el-GR" sz="1800" dirty="0">
                <a:latin typeface="Trebuchet MS" panose="020B0603020202020204" pitchFamily="34" charset="0"/>
                <a:cs typeface="Trebuchet MS" panose="020B0603020202020204" pitchFamily="34" charset="0"/>
              </a:rPr>
              <a:t>γραπτών </a:t>
            </a:r>
            <a:r>
              <a:rPr lang="el-GR" sz="1800" dirty="0" smtClean="0">
                <a:latin typeface="Trebuchet MS" panose="020B0603020202020204" pitchFamily="34" charset="0"/>
                <a:cs typeface="Trebuchet MS" panose="020B0603020202020204" pitchFamily="34" charset="0"/>
              </a:rPr>
              <a:t>διαδικασιών.</a:t>
            </a:r>
            <a:endParaRPr lang="el-GR" sz="1800" dirty="0">
              <a:latin typeface="Trebuchet MS" panose="020B0603020202020204" pitchFamily="34" charset="0"/>
              <a:cs typeface="Trebuchet MS" panose="020B0603020202020204"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500"/>
                                        <p:tgtEl>
                                          <p:spTgt spid="4">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fade">
                                      <p:cBhvr>
                                        <p:cTn id="23" dur="500"/>
                                        <p:tgtEl>
                                          <p:spTgt spid="4">
                                            <p:txEl>
                                              <p:pRg st="5" end="5"/>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Content Placeholder 14"/>
          <p:cNvPicPr>
            <a:picLocks noChangeAspect="1"/>
          </p:cNvPicPr>
          <p:nvPr>
            <p:ph sz="half" idx="2"/>
          </p:nvPr>
        </p:nvPicPr>
        <p:blipFill>
          <a:blip r:embed="rId1"/>
          <a:stretch>
            <a:fillRect/>
          </a:stretch>
        </p:blipFill>
        <p:spPr>
          <a:xfrm>
            <a:off x="250825" y="2108835"/>
            <a:ext cx="8199755" cy="3987800"/>
          </a:xfrm>
          <a:prstGeom prst="rect">
            <a:avLst/>
          </a:prstGeom>
        </p:spPr>
      </p:pic>
      <p:sp>
        <p:nvSpPr>
          <p:cNvPr id="4" name="1 - Τίτλος"/>
          <p:cNvSpPr txBox="1"/>
          <p:nvPr/>
        </p:nvSpPr>
        <p:spPr>
          <a:xfrm>
            <a:off x="250825" y="692150"/>
            <a:ext cx="8229600" cy="576263"/>
          </a:xfrm>
          <a:prstGeom prst="rect">
            <a:avLst/>
          </a:prstGeom>
        </p:spPr>
        <p:txBody>
          <a:bodyPr anchor="ctr">
            <a:normAutofit/>
          </a:bodyPr>
          <a:lstStyle/>
          <a:p>
            <a:pPr fontAlgn="auto">
              <a:spcAft>
                <a:spcPts val="0"/>
              </a:spcAft>
              <a:defRPr/>
            </a:pPr>
            <a:r>
              <a:rPr lang="el-GR" sz="2800" dirty="0">
                <a:solidFill>
                  <a:schemeClr val="tx2"/>
                </a:solidFill>
                <a:latin typeface="+mj-lt"/>
                <a:ea typeface="+mj-ea"/>
                <a:cs typeface="+mj-cs"/>
              </a:rPr>
              <a:t>Πορεία Ενεργοποίησης 2015-2019</a:t>
            </a:r>
            <a:endParaRPr lang="el-GR" sz="2800" dirty="0">
              <a:solidFill>
                <a:schemeClr val="tx2"/>
              </a:solidFill>
              <a:latin typeface="+mj-lt"/>
              <a:ea typeface="+mj-ea"/>
              <a:cs typeface="+mj-cs"/>
            </a:endParaRPr>
          </a:p>
        </p:txBody>
      </p:sp>
      <p:sp>
        <p:nvSpPr>
          <p:cNvPr id="9" name="Left-Right Arrow 8"/>
          <p:cNvSpPr/>
          <p:nvPr/>
        </p:nvSpPr>
        <p:spPr>
          <a:xfrm>
            <a:off x="1041400" y="1910080"/>
            <a:ext cx="5532755" cy="76200"/>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p>
            <a:pPr algn="ctr"/>
            <a:endParaRPr lang="en-US"/>
          </a:p>
        </p:txBody>
      </p:sp>
      <p:sp>
        <p:nvSpPr>
          <p:cNvPr id="10" name="Text Box 9"/>
          <p:cNvSpPr txBox="1"/>
          <p:nvPr/>
        </p:nvSpPr>
        <p:spPr>
          <a:xfrm>
            <a:off x="1231265" y="1635125"/>
            <a:ext cx="5102860" cy="275590"/>
          </a:xfrm>
          <a:prstGeom prst="rect">
            <a:avLst/>
          </a:prstGeom>
          <a:noFill/>
        </p:spPr>
        <p:txBody>
          <a:bodyPr wrap="square" rtlCol="0">
            <a:spAutoFit/>
          </a:bodyPr>
          <a:p>
            <a:pPr algn="ctr"/>
            <a:r>
              <a:rPr lang="el-GR" altLang="en-US" sz="1200">
                <a:latin typeface="Trebuchet MS" panose="020B0603020202020204" pitchFamily="34" charset="0"/>
                <a:cs typeface="Trebuchet MS" panose="020B0603020202020204" pitchFamily="34" charset="0"/>
              </a:rPr>
              <a:t>Υλοποίηση 2015-2018</a:t>
            </a:r>
            <a:endParaRPr lang="el-GR" altLang="en-US" sz="1200">
              <a:latin typeface="Trebuchet MS" panose="020B0603020202020204" pitchFamily="34" charset="0"/>
              <a:cs typeface="Trebuchet MS" panose="020B0603020202020204" pitchFamily="34" charset="0"/>
            </a:endParaRPr>
          </a:p>
        </p:txBody>
      </p:sp>
      <p:sp>
        <p:nvSpPr>
          <p:cNvPr id="11" name="Text Box 10"/>
          <p:cNvSpPr txBox="1"/>
          <p:nvPr/>
        </p:nvSpPr>
        <p:spPr>
          <a:xfrm>
            <a:off x="6758940" y="1635125"/>
            <a:ext cx="1625600" cy="275590"/>
          </a:xfrm>
          <a:prstGeom prst="rect">
            <a:avLst/>
          </a:prstGeom>
          <a:noFill/>
        </p:spPr>
        <p:txBody>
          <a:bodyPr wrap="square" rtlCol="0">
            <a:spAutoFit/>
          </a:bodyPr>
          <a:p>
            <a:pPr algn="ctr"/>
            <a:r>
              <a:rPr lang="el-GR" altLang="en-US" sz="1200">
                <a:latin typeface="Trebuchet MS" panose="020B0603020202020204" pitchFamily="34" charset="0"/>
                <a:cs typeface="Trebuchet MS" panose="020B0603020202020204" pitchFamily="34" charset="0"/>
              </a:rPr>
              <a:t>Υλοποίηση 2019</a:t>
            </a:r>
            <a:endParaRPr lang="el-GR" altLang="en-US" sz="1200">
              <a:latin typeface="Trebuchet MS" panose="020B0603020202020204" pitchFamily="34" charset="0"/>
              <a:cs typeface="Trebuchet MS" panose="020B0603020202020204" pitchFamily="34" charset="0"/>
            </a:endParaRPr>
          </a:p>
        </p:txBody>
      </p:sp>
      <p:sp>
        <p:nvSpPr>
          <p:cNvPr id="12" name="Left-Right Arrow 11"/>
          <p:cNvSpPr/>
          <p:nvPr/>
        </p:nvSpPr>
        <p:spPr>
          <a:xfrm>
            <a:off x="6687820" y="1910715"/>
            <a:ext cx="1624965" cy="76200"/>
          </a:xfrm>
          <a:prstGeom prst="leftRightArrow">
            <a:avLst/>
          </a:prstGeom>
          <a:solidFill>
            <a:srgbClr val="C00000"/>
          </a:solidFill>
        </p:spPr>
        <p:style>
          <a:lnRef idx="1">
            <a:schemeClr val="accent2"/>
          </a:lnRef>
          <a:fillRef idx="2">
            <a:schemeClr val="accent2"/>
          </a:fillRef>
          <a:effectRef idx="1">
            <a:schemeClr val="accent2"/>
          </a:effectRef>
          <a:fontRef idx="minor">
            <a:schemeClr val="dk1"/>
          </a:fontRef>
        </p:style>
        <p:txBody>
          <a:bodyPr rtlCol="0" anchor="ctr"/>
          <a:p>
            <a:pPr algn="ctr"/>
            <a:endParaRPr lang="en-US"/>
          </a:p>
        </p:txBody>
      </p:sp>
      <p:sp>
        <p:nvSpPr>
          <p:cNvPr id="13" name="Oval Callout 12"/>
          <p:cNvSpPr/>
          <p:nvPr/>
        </p:nvSpPr>
        <p:spPr>
          <a:xfrm>
            <a:off x="1188720" y="1986915"/>
            <a:ext cx="3550920" cy="1428115"/>
          </a:xfrm>
          <a:prstGeom prst="wedgeEllipseCallout">
            <a:avLst>
              <a:gd name="adj1" fmla="val 62732"/>
              <a:gd name="adj2" fmla="val 3221"/>
            </a:avLst>
          </a:prstGeom>
        </p:spPr>
        <p:style>
          <a:lnRef idx="0">
            <a:schemeClr val="accent2"/>
          </a:lnRef>
          <a:fillRef idx="3">
            <a:schemeClr val="accent2"/>
          </a:fillRef>
          <a:effectRef idx="3">
            <a:schemeClr val="accent2"/>
          </a:effectRef>
          <a:fontRef idx="minor">
            <a:schemeClr val="lt1"/>
          </a:fontRef>
        </p:style>
        <p:txBody>
          <a:bodyPr rtlCol="0" anchor="ctr"/>
          <a:p>
            <a:pPr algn="ctr"/>
            <a:r>
              <a:rPr lang="el-GR" altLang="en-US" sz="1000">
                <a:latin typeface="Trebuchet MS" panose="020B0603020202020204" pitchFamily="34" charset="0"/>
                <a:cs typeface="Trebuchet MS" panose="020B0603020202020204" pitchFamily="34" charset="0"/>
              </a:rPr>
              <a:t>Η ενεργοποίηση του ΕΠ Στερεάς Ελλάδας φθάνει σε ποσοστό 82,74%, ήτοι 178,51 εκατ. €.</a:t>
            </a:r>
            <a:endParaRPr lang="el-GR" altLang="en-US" sz="1000">
              <a:latin typeface="Trebuchet MS" panose="020B0603020202020204" pitchFamily="34" charset="0"/>
              <a:cs typeface="Trebuchet MS" panose="020B0603020202020204" pitchFamily="34" charset="0"/>
            </a:endParaRPr>
          </a:p>
          <a:p>
            <a:pPr algn="ctr"/>
            <a:r>
              <a:rPr lang="el-GR" altLang="en-US" sz="1000">
                <a:latin typeface="Trebuchet MS" panose="020B0603020202020204" pitchFamily="34" charset="0"/>
                <a:cs typeface="Trebuchet MS" panose="020B0603020202020204" pitchFamily="34" charset="0"/>
              </a:rPr>
              <a:t>Έχουν εκδοθεί συνολικά 57 προσκλήσεις. Η ενεργοποίηση είναι μια δυναμική διαδικασία και προγραμματίζεται να προσεγγίσει το 100% έως το τέλος του 2020.</a:t>
            </a:r>
            <a:endParaRPr lang="el-GR" altLang="en-US" sz="1000">
              <a:latin typeface="Trebuchet MS" panose="020B0603020202020204" pitchFamily="34" charset="0"/>
              <a:cs typeface="Trebuchet MS" panose="020B0603020202020204" pitchFamily="34" charset="0"/>
            </a:endParaRPr>
          </a:p>
        </p:txBody>
      </p:sp>
      <p:sp>
        <p:nvSpPr>
          <p:cNvPr id="14" name="Oval Callout 13"/>
          <p:cNvSpPr/>
          <p:nvPr/>
        </p:nvSpPr>
        <p:spPr>
          <a:xfrm>
            <a:off x="6758940" y="3388995"/>
            <a:ext cx="2067560" cy="1428115"/>
          </a:xfrm>
          <a:prstGeom prst="wedgeEllipseCallout">
            <a:avLst>
              <a:gd name="adj1" fmla="val -4228"/>
              <a:gd name="adj2" fmla="val -78368"/>
            </a:avLst>
          </a:prstGeom>
        </p:spPr>
        <p:style>
          <a:lnRef idx="0">
            <a:schemeClr val="accent6"/>
          </a:lnRef>
          <a:fillRef idx="3">
            <a:schemeClr val="accent6"/>
          </a:fillRef>
          <a:effectRef idx="3">
            <a:schemeClr val="accent6"/>
          </a:effectRef>
          <a:fontRef idx="minor">
            <a:schemeClr val="lt1"/>
          </a:fontRef>
        </p:style>
        <p:txBody>
          <a:bodyPr rtlCol="0" anchor="ctr"/>
          <a:p>
            <a:pPr algn="ctr"/>
            <a:r>
              <a:rPr lang="el-GR" altLang="el-GR" sz="1000">
                <a:latin typeface="Trebuchet MS" panose="020B0603020202020204" pitchFamily="34" charset="0"/>
                <a:cs typeface="Trebuchet MS" panose="020B0603020202020204" pitchFamily="34" charset="0"/>
              </a:rPr>
              <a:t>Κατά το έτος αναφοράς (2019) εκδόθηκαν 6 προσκλήσεις συνολικού ποσού 21,93 εκατ. €, το οποίο αντιστοιχεί στο 10,17% του ΕΠ </a:t>
            </a:r>
            <a:endParaRPr lang="el-GR" altLang="el-GR" sz="1000">
              <a:latin typeface="Trebuchet MS" panose="020B0603020202020204" pitchFamily="34" charset="0"/>
              <a:cs typeface="Trebuchet MS" panose="020B0603020202020204" pitchFamily="34" charset="0"/>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txBox="1"/>
          <p:nvPr/>
        </p:nvSpPr>
        <p:spPr>
          <a:xfrm>
            <a:off x="468313" y="620713"/>
            <a:ext cx="8229600" cy="679450"/>
          </a:xfrm>
          <a:prstGeom prst="rect">
            <a:avLst/>
          </a:prstGeom>
        </p:spPr>
        <p:txBody>
          <a:bodyPr anchor="ctr">
            <a:normAutofit/>
          </a:bodyPr>
          <a:lstStyle/>
          <a:p>
            <a:pPr fontAlgn="auto">
              <a:spcAft>
                <a:spcPts val="0"/>
              </a:spcAft>
              <a:defRPr/>
            </a:pPr>
            <a:r>
              <a:rPr lang="el-GR" sz="2800" dirty="0">
                <a:solidFill>
                  <a:schemeClr val="tx2"/>
                </a:solidFill>
                <a:latin typeface="+mj-lt"/>
                <a:ea typeface="+mj-ea"/>
                <a:cs typeface="+mj-cs"/>
              </a:rPr>
              <a:t>Πορεία Υλοποίησης ανά Ταμείο</a:t>
            </a:r>
            <a:endParaRPr lang="el-GR" sz="2800" dirty="0">
              <a:solidFill>
                <a:schemeClr val="tx2"/>
              </a:solidFill>
              <a:latin typeface="+mj-lt"/>
              <a:ea typeface="+mj-ea"/>
              <a:cs typeface="+mj-cs"/>
            </a:endParaRPr>
          </a:p>
        </p:txBody>
      </p:sp>
      <p:pic>
        <p:nvPicPr>
          <p:cNvPr id="2" name="Content Placeholder 1"/>
          <p:cNvPicPr>
            <a:picLocks noChangeAspect="1"/>
          </p:cNvPicPr>
          <p:nvPr>
            <p:ph idx="1"/>
          </p:nvPr>
        </p:nvPicPr>
        <p:blipFill>
          <a:blip r:embed="rId1"/>
          <a:stretch>
            <a:fillRect/>
          </a:stretch>
        </p:blipFill>
        <p:spPr>
          <a:xfrm>
            <a:off x="367030" y="1233805"/>
            <a:ext cx="8409940" cy="5468620"/>
          </a:xfrm>
          <a:prstGeom prst="rect">
            <a:avLst/>
          </a:prstGeom>
        </p:spPr>
      </p:pic>
      <p:sp>
        <p:nvSpPr>
          <p:cNvPr id="5" name="Text Box 4"/>
          <p:cNvSpPr txBox="1"/>
          <p:nvPr/>
        </p:nvSpPr>
        <p:spPr>
          <a:xfrm>
            <a:off x="7829550" y="6375400"/>
            <a:ext cx="802005" cy="245110"/>
          </a:xfrm>
          <a:prstGeom prst="rect">
            <a:avLst/>
          </a:prstGeom>
          <a:noFill/>
        </p:spPr>
        <p:txBody>
          <a:bodyPr wrap="square" rtlCol="0">
            <a:spAutoFit/>
          </a:bodyPr>
          <a:p>
            <a:r>
              <a:rPr lang="el-GR" altLang="en-US" sz="1000" b="1">
                <a:solidFill>
                  <a:schemeClr val="tx1">
                    <a:lumMod val="65000"/>
                    <a:lumOff val="35000"/>
                  </a:schemeClr>
                </a:solidFill>
                <a:latin typeface="Trebuchet MS" panose="020B0603020202020204" pitchFamily="34" charset="0"/>
                <a:cs typeface="Trebuchet MS" panose="020B0603020202020204" pitchFamily="34" charset="0"/>
              </a:rPr>
              <a:t>Δ.Δ. σε €</a:t>
            </a:r>
            <a:endParaRPr lang="el-GR" altLang="en-US" sz="1000" b="1">
              <a:solidFill>
                <a:schemeClr val="tx1">
                  <a:lumMod val="65000"/>
                  <a:lumOff val="35000"/>
                </a:schemeClr>
              </a:solidFill>
              <a:latin typeface="Trebuchet MS" panose="020B0603020202020204" pitchFamily="34" charset="0"/>
              <a:cs typeface="Trebuchet MS" panose="020B0603020202020204" pitchFamily="34" charset="0"/>
            </a:endParaRPr>
          </a:p>
        </p:txBody>
      </p:sp>
      <p:sp>
        <p:nvSpPr>
          <p:cNvPr id="6" name="Text Box 5"/>
          <p:cNvSpPr txBox="1"/>
          <p:nvPr/>
        </p:nvSpPr>
        <p:spPr>
          <a:xfrm>
            <a:off x="5033645" y="1484630"/>
            <a:ext cx="3428365" cy="33718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scene3d>
              <a:camera prst="orthographicFront"/>
              <a:lightRig rig="threePt" dir="t"/>
            </a:scene3d>
          </a:bodyPr>
          <a:p>
            <a:r>
              <a:rPr lang="el-GR" altLang="en-US" sz="1600">
                <a:ln/>
                <a:solidFill>
                  <a:schemeClr val="tx1">
                    <a:lumMod val="50000"/>
                    <a:lumOff val="50000"/>
                  </a:schemeClr>
                </a:solidFill>
                <a:effectLst>
                  <a:outerShdw blurRad="38100" dist="25400" dir="5400000" algn="ctr" rotWithShape="0">
                    <a:srgbClr val="6E747A">
                      <a:alpha val="43000"/>
                    </a:srgbClr>
                  </a:outerShdw>
                </a:effectLst>
                <a:latin typeface="Trebuchet MS" panose="020B0603020202020204" pitchFamily="34" charset="0"/>
                <a:cs typeface="Trebuchet MS" panose="020B0603020202020204" pitchFamily="34" charset="0"/>
              </a:rPr>
              <a:t>Πορεία Υλοποίησης έως 31.12.2019</a:t>
            </a:r>
            <a:endParaRPr lang="el-GR" altLang="en-US" sz="1600">
              <a:ln/>
              <a:solidFill>
                <a:schemeClr val="tx1">
                  <a:lumMod val="50000"/>
                  <a:lumOff val="50000"/>
                </a:schemeClr>
              </a:solidFill>
              <a:effectLst>
                <a:outerShdw blurRad="38100" dist="25400" dir="5400000" algn="ctr" rotWithShape="0">
                  <a:srgbClr val="6E747A">
                    <a:alpha val="43000"/>
                  </a:srgbClr>
                </a:outerShdw>
              </a:effectLst>
              <a:latin typeface="Trebuchet MS" panose="020B0603020202020204" pitchFamily="34" charset="0"/>
              <a:cs typeface="Trebuchet MS" panose="020B0603020202020204" pitchFamily="34" charset="0"/>
            </a:endParaRPr>
          </a:p>
        </p:txBody>
      </p:sp>
      <p:sp>
        <p:nvSpPr>
          <p:cNvPr id="7" name="Text Box 6"/>
          <p:cNvSpPr txBox="1"/>
          <p:nvPr/>
        </p:nvSpPr>
        <p:spPr>
          <a:xfrm>
            <a:off x="396875" y="1985645"/>
            <a:ext cx="1334135" cy="263017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p>
            <a:r>
              <a:rPr lang="el-GR" altLang="en-US" sz="1100">
                <a:solidFill>
                  <a:schemeClr val="tx1">
                    <a:lumMod val="50000"/>
                    <a:lumOff val="50000"/>
                  </a:schemeClr>
                </a:solidFill>
                <a:latin typeface="Trebuchet MS" panose="020B0603020202020204" pitchFamily="34" charset="0"/>
                <a:cs typeface="Trebuchet MS" panose="020B0603020202020204" pitchFamily="34" charset="0"/>
              </a:rPr>
              <a:t>Έχουν ενταχθεί 144 έργα προϋπολογισμού 167,69 εκατ. € (σε συγχρ. Δ.Δ. - ποσοστό  77,7%.</a:t>
            </a:r>
            <a:endParaRPr lang="el-GR" altLang="en-US" sz="1100">
              <a:solidFill>
                <a:schemeClr val="tx1">
                  <a:lumMod val="50000"/>
                  <a:lumOff val="50000"/>
                </a:schemeClr>
              </a:solidFill>
              <a:latin typeface="Trebuchet MS" panose="020B0603020202020204" pitchFamily="34" charset="0"/>
              <a:cs typeface="Trebuchet MS" panose="020B0603020202020204" pitchFamily="34" charset="0"/>
            </a:endParaRPr>
          </a:p>
          <a:p>
            <a:r>
              <a:rPr lang="el-GR" altLang="en-US" sz="1100">
                <a:solidFill>
                  <a:schemeClr val="tx1">
                    <a:lumMod val="50000"/>
                    <a:lumOff val="50000"/>
                  </a:schemeClr>
                </a:solidFill>
                <a:latin typeface="Trebuchet MS" panose="020B0603020202020204" pitchFamily="34" charset="0"/>
                <a:cs typeface="Trebuchet MS" panose="020B0603020202020204" pitchFamily="34" charset="0"/>
              </a:rPr>
              <a:t>Οι νομικές δεσμεύσεις αθροίζουν στο ποσό 99,31 εκατ. € (ποστοστό 46,0%).</a:t>
            </a:r>
            <a:endParaRPr lang="el-GR" altLang="en-US" sz="1100">
              <a:solidFill>
                <a:schemeClr val="tx1">
                  <a:lumMod val="50000"/>
                  <a:lumOff val="50000"/>
                </a:schemeClr>
              </a:solidFill>
              <a:latin typeface="Trebuchet MS" panose="020B0603020202020204" pitchFamily="34" charset="0"/>
              <a:cs typeface="Trebuchet MS" panose="020B0603020202020204" pitchFamily="34" charset="0"/>
            </a:endParaRPr>
          </a:p>
          <a:p>
            <a:r>
              <a:rPr lang="el-GR" altLang="en-US" sz="1100">
                <a:solidFill>
                  <a:schemeClr val="tx1">
                    <a:lumMod val="50000"/>
                    <a:lumOff val="50000"/>
                  </a:schemeClr>
                </a:solidFill>
                <a:latin typeface="Trebuchet MS" panose="020B0603020202020204" pitchFamily="34" charset="0"/>
                <a:cs typeface="Trebuchet MS" panose="020B0603020202020204" pitchFamily="34" charset="0"/>
              </a:rPr>
              <a:t>Η απορρόφηση είναι 74,18 εκατ. € (ποσοστό 34,4%)</a:t>
            </a:r>
            <a:endParaRPr lang="el-GR" altLang="en-US" sz="1100">
              <a:solidFill>
                <a:schemeClr val="tx1">
                  <a:lumMod val="50000"/>
                  <a:lumOff val="50000"/>
                </a:schemeClr>
              </a:solidFill>
              <a:latin typeface="Trebuchet MS" panose="020B0603020202020204" pitchFamily="34" charset="0"/>
              <a:cs typeface="Trebuchet MS" panose="020B0603020202020204" pitchFamily="34" charset="0"/>
            </a:endParaRPr>
          </a:p>
        </p:txBody>
      </p:sp>
    </p:spTree>
  </p:cSld>
  <p:clrMapOvr>
    <a:masterClrMapping/>
  </p:clrMapOvr>
  <p:transition spd="slow" advClick="0" advTm="100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 Τίτλος"/>
          <p:cNvSpPr>
            <a:spLocks noGrp="1"/>
          </p:cNvSpPr>
          <p:nvPr>
            <p:ph type="title"/>
          </p:nvPr>
        </p:nvSpPr>
        <p:spPr>
          <a:xfrm>
            <a:off x="457200" y="765175"/>
            <a:ext cx="8229600" cy="576263"/>
          </a:xfrm>
        </p:spPr>
        <p:txBody>
          <a:bodyPr/>
          <a:lstStyle/>
          <a:p>
            <a:pPr eaLnBrk="1" hangingPunct="1"/>
            <a:r>
              <a:rPr lang="el-GR" sz="2800" smtClean="0"/>
              <a:t>Η υλοποίηση του Προγράμματος συνοπτικά</a:t>
            </a:r>
            <a:endParaRPr lang="el-GR" sz="2800" smtClean="0"/>
          </a:p>
        </p:txBody>
      </p:sp>
      <p:sp>
        <p:nvSpPr>
          <p:cNvPr id="4" name="2 - Θέση περιεχομένου"/>
          <p:cNvSpPr txBox="1"/>
          <p:nvPr/>
        </p:nvSpPr>
        <p:spPr>
          <a:xfrm>
            <a:off x="457200" y="1497330"/>
            <a:ext cx="8229600" cy="4928870"/>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65760" indent="-255905" algn="l" rtl="0" eaLnBrk="1" latinLnBrk="0" hangingPunct="1">
              <a:spcBef>
                <a:spcPts val="300"/>
              </a:spcBef>
              <a:buClr>
                <a:schemeClr val="accent3"/>
              </a:buClr>
              <a:buFont typeface="Georgia" panose="02040502050405020303"/>
              <a:buChar char="•"/>
              <a:defRPr kumimoji="0" sz="2800" kern="1200">
                <a:solidFill>
                  <a:schemeClr val="dk1"/>
                </a:solidFill>
                <a:latin typeface="+mn-lt"/>
                <a:ea typeface="+mn-ea"/>
                <a:cs typeface="+mn-cs"/>
              </a:defRPr>
            </a:lvl1pPr>
            <a:lvl2pPr marL="658495" indent="-247015" algn="l" rtl="0" eaLnBrk="1" latinLnBrk="0" hangingPunct="1">
              <a:spcBef>
                <a:spcPts val="300"/>
              </a:spcBef>
              <a:buClr>
                <a:schemeClr val="accent2"/>
              </a:buClr>
              <a:buFont typeface="Georgia" panose="02040502050405020303"/>
              <a:buChar char="▫"/>
              <a:defRPr kumimoji="0" sz="2600" kern="1200">
                <a:solidFill>
                  <a:schemeClr val="dk1"/>
                </a:solidFill>
                <a:latin typeface="+mn-lt"/>
                <a:ea typeface="+mn-ea"/>
                <a:cs typeface="+mn-cs"/>
              </a:defRPr>
            </a:lvl2pPr>
            <a:lvl3pPr marL="923290" indent="-219710" algn="l" rtl="0" eaLnBrk="1" latinLnBrk="0" hangingPunct="1">
              <a:spcBef>
                <a:spcPts val="300"/>
              </a:spcBef>
              <a:buClr>
                <a:schemeClr val="accent1"/>
              </a:buClr>
              <a:buFont typeface="Wingdings 2" panose="05020102010507070707"/>
              <a:buChar char=""/>
              <a:defRPr kumimoji="0" sz="2400" kern="1200">
                <a:solidFill>
                  <a:schemeClr val="dk1"/>
                </a:solidFill>
                <a:latin typeface="+mn-lt"/>
                <a:ea typeface="+mn-ea"/>
                <a:cs typeface="+mn-cs"/>
              </a:defRPr>
            </a:lvl3pPr>
            <a:lvl4pPr marL="1179830" indent="-201295" algn="l" rtl="0" eaLnBrk="1" latinLnBrk="0" hangingPunct="1">
              <a:spcBef>
                <a:spcPts val="300"/>
              </a:spcBef>
              <a:buClr>
                <a:schemeClr val="accent1"/>
              </a:buClr>
              <a:buFont typeface="Wingdings 2" panose="05020102010507070707"/>
              <a:buChar char=""/>
              <a:defRPr kumimoji="0" sz="2200" kern="1200">
                <a:solidFill>
                  <a:schemeClr val="dk1"/>
                </a:solidFill>
                <a:latin typeface="+mn-lt"/>
                <a:ea typeface="+mn-ea"/>
                <a:cs typeface="+mn-cs"/>
              </a:defRPr>
            </a:lvl4pPr>
            <a:lvl5pPr marL="1390015" indent="-182880" algn="l" rtl="0" eaLnBrk="1" latinLnBrk="0" hangingPunct="1">
              <a:spcBef>
                <a:spcPts val="300"/>
              </a:spcBef>
              <a:buClr>
                <a:schemeClr val="accent3"/>
              </a:buClr>
              <a:buFont typeface="Georgia" panose="02040502050405020303"/>
              <a:buChar char="▫"/>
              <a:defRPr kumimoji="0" sz="2000" kern="1200">
                <a:solidFill>
                  <a:schemeClr val="dk1"/>
                </a:solidFill>
                <a:latin typeface="+mn-lt"/>
                <a:ea typeface="+mn-ea"/>
                <a:cs typeface="+mn-cs"/>
              </a:defRPr>
            </a:lvl5pPr>
            <a:lvl6pPr marL="1609090" indent="-182880" algn="l" rtl="0" eaLnBrk="1" latinLnBrk="0" hangingPunct="1">
              <a:spcBef>
                <a:spcPts val="300"/>
              </a:spcBef>
              <a:buClr>
                <a:schemeClr val="accent3"/>
              </a:buClr>
              <a:buFont typeface="Georgia" panose="02040502050405020303"/>
              <a:buChar char="▫"/>
              <a:defRPr kumimoji="0" sz="1800" kern="1200">
                <a:solidFill>
                  <a:schemeClr val="dk1"/>
                </a:solidFill>
                <a:latin typeface="+mn-lt"/>
                <a:ea typeface="+mn-ea"/>
                <a:cs typeface="+mn-cs"/>
              </a:defRPr>
            </a:lvl6pPr>
            <a:lvl7pPr marL="1828800" indent="-182880" algn="l" rtl="0" eaLnBrk="1" latinLnBrk="0" hangingPunct="1">
              <a:spcBef>
                <a:spcPts val="300"/>
              </a:spcBef>
              <a:buClr>
                <a:schemeClr val="accent3"/>
              </a:buClr>
              <a:buFont typeface="Georgia" panose="02040502050405020303"/>
              <a:buChar char="▫"/>
              <a:defRPr kumimoji="0" sz="1600" kern="1200">
                <a:solidFill>
                  <a:schemeClr val="dk1"/>
                </a:solidFill>
                <a:latin typeface="+mn-lt"/>
                <a:ea typeface="+mn-ea"/>
                <a:cs typeface="+mn-cs"/>
              </a:defRPr>
            </a:lvl7pPr>
            <a:lvl8pPr marL="2030095" indent="-182880" algn="l" rtl="0" eaLnBrk="1" latinLnBrk="0" hangingPunct="1">
              <a:spcBef>
                <a:spcPts val="300"/>
              </a:spcBef>
              <a:buClr>
                <a:schemeClr val="accent3"/>
              </a:buClr>
              <a:buFont typeface="Georgia" panose="02040502050405020303"/>
              <a:buChar char="◦"/>
              <a:defRPr kumimoji="0" sz="1500" kern="1200">
                <a:solidFill>
                  <a:schemeClr val="dk1"/>
                </a:solidFill>
                <a:latin typeface="+mn-lt"/>
                <a:ea typeface="+mn-ea"/>
                <a:cs typeface="+mn-cs"/>
              </a:defRPr>
            </a:lvl8pPr>
            <a:lvl9pPr marL="2240280" indent="-182880" algn="l" rtl="0" eaLnBrk="1" latinLnBrk="0" hangingPunct="1">
              <a:spcBef>
                <a:spcPts val="300"/>
              </a:spcBef>
              <a:buClr>
                <a:schemeClr val="accent3"/>
              </a:buClr>
              <a:buFont typeface="Georgia" panose="02040502050405020303"/>
              <a:buChar char="◦"/>
              <a:defRPr kumimoji="0" sz="1400" kern="1200" baseline="0">
                <a:solidFill>
                  <a:schemeClr val="dk1"/>
                </a:solidFill>
                <a:latin typeface="+mn-lt"/>
                <a:ea typeface="+mn-ea"/>
                <a:cs typeface="+mn-cs"/>
              </a:defRPr>
            </a:lvl9pPr>
          </a:lstStyle>
          <a:p>
            <a:pPr algn="just" fontAlgn="auto">
              <a:spcAft>
                <a:spcPts val="0"/>
              </a:spcAft>
              <a:buFont typeface="Wingdings" panose="05000000000000000000" charset="0"/>
              <a:buChar char="v"/>
              <a:defRPr/>
            </a:pPr>
            <a:r>
              <a:rPr lang="el-GR" sz="1600" dirty="0">
                <a:latin typeface="Trebuchet MS" panose="020B0603020202020204" pitchFamily="34" charset="0"/>
                <a:cs typeface="Trebuchet MS" panose="020B0603020202020204" pitchFamily="34" charset="0"/>
              </a:rPr>
              <a:t>Εντός του </a:t>
            </a:r>
            <a:r>
              <a:rPr lang="el-GR" sz="1600" dirty="0" smtClean="0">
                <a:latin typeface="Trebuchet MS" panose="020B0603020202020204" pitchFamily="34" charset="0"/>
                <a:cs typeface="Trebuchet MS" panose="020B0603020202020204" pitchFamily="34" charset="0"/>
              </a:rPr>
              <a:t>201</a:t>
            </a:r>
            <a:r>
              <a:rPr lang="el-GR" altLang="en-US" sz="1600" dirty="0" smtClean="0">
                <a:latin typeface="Trebuchet MS" panose="020B0603020202020204" pitchFamily="34" charset="0"/>
                <a:cs typeface="Trebuchet MS" panose="020B0603020202020204" pitchFamily="34" charset="0"/>
              </a:rPr>
              <a:t>9</a:t>
            </a:r>
            <a:r>
              <a:rPr lang="el-GR" sz="1600" dirty="0" smtClean="0">
                <a:latin typeface="Trebuchet MS" panose="020B0603020202020204" pitchFamily="34" charset="0"/>
                <a:cs typeface="Trebuchet MS" panose="020B0603020202020204" pitchFamily="34" charset="0"/>
              </a:rPr>
              <a:t> </a:t>
            </a:r>
            <a:r>
              <a:rPr lang="el-GR" sz="1600" dirty="0">
                <a:latin typeface="Trebuchet MS" panose="020B0603020202020204" pitchFamily="34" charset="0"/>
                <a:cs typeface="Trebuchet MS" panose="020B0603020202020204" pitchFamily="34" charset="0"/>
              </a:rPr>
              <a:t>εκδόθηκαν έξι </a:t>
            </a:r>
            <a:r>
              <a:rPr lang="el-GR" sz="1600" dirty="0" smtClean="0">
                <a:latin typeface="Trebuchet MS" panose="020B0603020202020204" pitchFamily="34" charset="0"/>
                <a:cs typeface="Trebuchet MS" panose="020B0603020202020204" pitchFamily="34" charset="0"/>
              </a:rPr>
              <a:t>(6) </a:t>
            </a:r>
            <a:r>
              <a:rPr lang="el-GR" sz="1600" dirty="0">
                <a:latin typeface="Trebuchet MS" panose="020B0603020202020204" pitchFamily="34" charset="0"/>
                <a:cs typeface="Trebuchet MS" panose="020B0603020202020204" pitchFamily="34" charset="0"/>
              </a:rPr>
              <a:t>προσκλήσεις για υποβολή προτάσεων με συνολικό προϋπολογισμό </a:t>
            </a:r>
            <a:r>
              <a:rPr lang="el-GR" sz="1600" dirty="0" smtClean="0">
                <a:latin typeface="Trebuchet MS" panose="020B0603020202020204" pitchFamily="34" charset="0"/>
                <a:cs typeface="Trebuchet MS" panose="020B0603020202020204" pitchFamily="34" charset="0"/>
              </a:rPr>
              <a:t>21,93 </a:t>
            </a:r>
            <a:r>
              <a:rPr lang="el-GR" sz="1600" dirty="0">
                <a:latin typeface="Trebuchet MS" panose="020B0603020202020204" pitchFamily="34" charset="0"/>
                <a:cs typeface="Trebuchet MS" panose="020B0603020202020204" pitchFamily="34" charset="0"/>
              </a:rPr>
              <a:t>εκατ. €. </a:t>
            </a:r>
            <a:endParaRPr lang="el-GR" sz="1600" dirty="0">
              <a:latin typeface="Trebuchet MS" panose="020B0603020202020204" pitchFamily="34" charset="0"/>
              <a:cs typeface="Trebuchet MS" panose="020B0603020202020204" pitchFamily="34" charset="0"/>
            </a:endParaRPr>
          </a:p>
          <a:p>
            <a:pPr marL="109855" indent="0" algn="just" fontAlgn="auto">
              <a:spcAft>
                <a:spcPts val="0"/>
              </a:spcAft>
              <a:buFont typeface="Wingdings" panose="05000000000000000000" charset="0"/>
              <a:buNone/>
              <a:defRPr/>
            </a:pPr>
            <a:endParaRPr lang="el-GR" sz="1600" dirty="0">
              <a:latin typeface="Trebuchet MS" panose="020B0603020202020204" pitchFamily="34" charset="0"/>
              <a:cs typeface="Trebuchet MS" panose="020B0603020202020204" pitchFamily="34" charset="0"/>
            </a:endParaRPr>
          </a:p>
          <a:p>
            <a:pPr algn="just" fontAlgn="auto">
              <a:spcAft>
                <a:spcPts val="0"/>
              </a:spcAft>
              <a:buFont typeface="Wingdings" panose="05000000000000000000" charset="0"/>
              <a:buChar char="v"/>
              <a:defRPr/>
            </a:pPr>
            <a:r>
              <a:rPr lang="el-GR" sz="1600" dirty="0">
                <a:latin typeface="Trebuchet MS" panose="020B0603020202020204" pitchFamily="34" charset="0"/>
                <a:cs typeface="Trebuchet MS" panose="020B0603020202020204" pitchFamily="34" charset="0"/>
              </a:rPr>
              <a:t>Ο συνολικός προϋπολογισμός των εκδοθεισών προσκλήσεων ήταν </a:t>
            </a:r>
            <a:r>
              <a:rPr lang="el-GR" sz="1600" dirty="0" smtClean="0">
                <a:latin typeface="Trebuchet MS" panose="020B0603020202020204" pitchFamily="34" charset="0"/>
                <a:cs typeface="Trebuchet MS" panose="020B0603020202020204" pitchFamily="34" charset="0"/>
              </a:rPr>
              <a:t>178,51 εκατ</a:t>
            </a:r>
            <a:r>
              <a:rPr lang="el-GR" sz="1600" dirty="0">
                <a:latin typeface="Trebuchet MS" panose="020B0603020202020204" pitchFamily="34" charset="0"/>
                <a:cs typeface="Trebuchet MS" panose="020B0603020202020204" pitchFamily="34" charset="0"/>
              </a:rPr>
              <a:t>. € που αντιστοιχεί στο </a:t>
            </a:r>
            <a:r>
              <a:rPr lang="el-GR" sz="1600" dirty="0" smtClean="0">
                <a:latin typeface="Trebuchet MS" panose="020B0603020202020204" pitchFamily="34" charset="0"/>
                <a:cs typeface="Trebuchet MS" panose="020B0603020202020204" pitchFamily="34" charset="0"/>
              </a:rPr>
              <a:t>82,7 </a:t>
            </a:r>
            <a:r>
              <a:rPr lang="el-GR" sz="1600" dirty="0">
                <a:latin typeface="Trebuchet MS" panose="020B0603020202020204" pitchFamily="34" charset="0"/>
                <a:cs typeface="Trebuchet MS" panose="020B0603020202020204" pitchFamily="34" charset="0"/>
              </a:rPr>
              <a:t>% του Προγράμματος.</a:t>
            </a:r>
            <a:endParaRPr lang="el-GR" sz="1600" dirty="0">
              <a:latin typeface="Trebuchet MS" panose="020B0603020202020204" pitchFamily="34" charset="0"/>
              <a:cs typeface="Trebuchet MS" panose="020B0603020202020204" pitchFamily="34" charset="0"/>
            </a:endParaRPr>
          </a:p>
          <a:p>
            <a:pPr marL="109855" indent="0" algn="just" fontAlgn="auto">
              <a:spcAft>
                <a:spcPts val="0"/>
              </a:spcAft>
              <a:buFont typeface="Wingdings" panose="05000000000000000000" charset="0"/>
              <a:buNone/>
              <a:defRPr/>
            </a:pPr>
            <a:endParaRPr lang="el-GR" sz="1600" dirty="0">
              <a:latin typeface="Trebuchet MS" panose="020B0603020202020204" pitchFamily="34" charset="0"/>
              <a:cs typeface="Trebuchet MS" panose="020B0603020202020204" pitchFamily="34" charset="0"/>
            </a:endParaRPr>
          </a:p>
          <a:p>
            <a:pPr algn="just" fontAlgn="auto">
              <a:spcAft>
                <a:spcPts val="0"/>
              </a:spcAft>
              <a:buFont typeface="Wingdings" panose="05000000000000000000" charset="0"/>
              <a:buChar char="v"/>
              <a:defRPr/>
            </a:pPr>
            <a:r>
              <a:rPr lang="el-GR" sz="1600" dirty="0" smtClean="0">
                <a:latin typeface="Trebuchet MS" panose="020B0603020202020204" pitchFamily="34" charset="0"/>
                <a:cs typeface="Trebuchet MS" panose="020B0603020202020204" pitchFamily="34" charset="0"/>
              </a:rPr>
              <a:t>Το 2019 εντάχθηκαν εικοσι δύο (22) </a:t>
            </a:r>
            <a:r>
              <a:rPr lang="el-GR" sz="1600" dirty="0">
                <a:latin typeface="Trebuchet MS" panose="020B0603020202020204" pitchFamily="34" charset="0"/>
                <a:cs typeface="Trebuchet MS" panose="020B0603020202020204" pitchFamily="34" charset="0"/>
              </a:rPr>
              <a:t>έργα με </a:t>
            </a:r>
            <a:r>
              <a:rPr lang="el-GR" sz="1600" dirty="0" smtClean="0">
                <a:latin typeface="Trebuchet MS" panose="020B0603020202020204" pitchFamily="34" charset="0"/>
                <a:cs typeface="Trebuchet MS" panose="020B0603020202020204" pitchFamily="34" charset="0"/>
              </a:rPr>
              <a:t>συνολικό προϋπολογισμό 34,61 </a:t>
            </a:r>
            <a:r>
              <a:rPr lang="el-GR" sz="1600" dirty="0">
                <a:latin typeface="Trebuchet MS" panose="020B0603020202020204" pitchFamily="34" charset="0"/>
                <a:cs typeface="Trebuchet MS" panose="020B0603020202020204" pitchFamily="34" charset="0"/>
              </a:rPr>
              <a:t>εκατ. €, ενώ η αξιολόγηση στα πλαίσια αρκετών προσκλήσεων συνεχίζεται και το ποσό των εντάξεων βαίνει αυξανόμενο. </a:t>
            </a:r>
            <a:endParaRPr lang="el-GR" sz="1600" dirty="0">
              <a:latin typeface="Trebuchet MS" panose="020B0603020202020204" pitchFamily="34" charset="0"/>
              <a:cs typeface="Trebuchet MS" panose="020B0603020202020204" pitchFamily="34" charset="0"/>
            </a:endParaRPr>
          </a:p>
          <a:p>
            <a:pPr marL="109855" indent="0" algn="just" fontAlgn="auto">
              <a:spcAft>
                <a:spcPts val="0"/>
              </a:spcAft>
              <a:buFont typeface="Wingdings" panose="05000000000000000000" charset="0"/>
              <a:buNone/>
              <a:defRPr/>
            </a:pPr>
            <a:endParaRPr lang="el-GR" sz="1600" dirty="0">
              <a:latin typeface="Trebuchet MS" panose="020B0603020202020204" pitchFamily="34" charset="0"/>
              <a:cs typeface="Trebuchet MS" panose="020B0603020202020204" pitchFamily="34" charset="0"/>
            </a:endParaRPr>
          </a:p>
          <a:p>
            <a:pPr algn="just" fontAlgn="auto">
              <a:spcAft>
                <a:spcPts val="0"/>
              </a:spcAft>
              <a:buFont typeface="Wingdings" panose="05000000000000000000" charset="0"/>
              <a:buChar char="v"/>
              <a:defRPr/>
            </a:pPr>
            <a:r>
              <a:rPr lang="el-GR" sz="1600" dirty="0" smtClean="0">
                <a:latin typeface="Trebuchet MS" panose="020B0603020202020204" pitchFamily="34" charset="0"/>
                <a:cs typeface="Trebuchet MS" panose="020B0603020202020204" pitchFamily="34" charset="0"/>
              </a:rPr>
              <a:t>Αθροιστικά έως </a:t>
            </a:r>
            <a:r>
              <a:rPr lang="el-GR" sz="1600" dirty="0">
                <a:latin typeface="Trebuchet MS" panose="020B0603020202020204" pitchFamily="34" charset="0"/>
                <a:cs typeface="Trebuchet MS" panose="020B0603020202020204" pitchFamily="34" charset="0"/>
              </a:rPr>
              <a:t>τις </a:t>
            </a:r>
            <a:r>
              <a:rPr lang="el-GR" sz="1600" dirty="0" smtClean="0">
                <a:latin typeface="Trebuchet MS" panose="020B0603020202020204" pitchFamily="34" charset="0"/>
                <a:cs typeface="Trebuchet MS" panose="020B0603020202020204" pitchFamily="34" charset="0"/>
              </a:rPr>
              <a:t>31.12.2019 </a:t>
            </a:r>
            <a:r>
              <a:rPr lang="el-GR" sz="1600" dirty="0">
                <a:latin typeface="Trebuchet MS" panose="020B0603020202020204" pitchFamily="34" charset="0"/>
                <a:cs typeface="Trebuchet MS" panose="020B0603020202020204" pitchFamily="34" charset="0"/>
              </a:rPr>
              <a:t>πραγματοποιήθηκαν </a:t>
            </a:r>
            <a:r>
              <a:rPr lang="el-GR" sz="1600" dirty="0" smtClean="0">
                <a:latin typeface="Trebuchet MS" panose="020B0603020202020204" pitchFamily="34" charset="0"/>
                <a:cs typeface="Trebuchet MS" panose="020B0603020202020204" pitchFamily="34" charset="0"/>
              </a:rPr>
              <a:t>144 εντάξεις έργων </a:t>
            </a:r>
            <a:r>
              <a:rPr lang="el-GR" sz="1600" dirty="0">
                <a:latin typeface="Trebuchet MS" panose="020B0603020202020204" pitchFamily="34" charset="0"/>
                <a:cs typeface="Trebuchet MS" panose="020B0603020202020204" pitchFamily="34" charset="0"/>
              </a:rPr>
              <a:t>με προϋπολογισμό </a:t>
            </a:r>
            <a:r>
              <a:rPr lang="el-GR" sz="1600" dirty="0" smtClean="0">
                <a:latin typeface="Trebuchet MS" panose="020B0603020202020204" pitchFamily="34" charset="0"/>
                <a:cs typeface="Trebuchet MS" panose="020B0603020202020204" pitchFamily="34" charset="0"/>
              </a:rPr>
              <a:t>167,69 εκατ</a:t>
            </a:r>
            <a:r>
              <a:rPr lang="el-GR" sz="1600" dirty="0">
                <a:latin typeface="Trebuchet MS" panose="020B0603020202020204" pitchFamily="34" charset="0"/>
                <a:cs typeface="Trebuchet MS" panose="020B0603020202020204" pitchFamily="34" charset="0"/>
              </a:rPr>
              <a:t>. </a:t>
            </a:r>
            <a:r>
              <a:rPr lang="el-GR" sz="1600" dirty="0" smtClean="0">
                <a:latin typeface="Trebuchet MS" panose="020B0603020202020204" pitchFamily="34" charset="0"/>
                <a:cs typeface="Trebuchet MS" panose="020B0603020202020204" pitchFamily="34" charset="0"/>
              </a:rPr>
              <a:t>€, ήτοι 77,7% του Προγράμματος.</a:t>
            </a:r>
            <a:endParaRPr lang="el-GR" sz="1600" dirty="0" smtClean="0">
              <a:latin typeface="Trebuchet MS" panose="020B0603020202020204" pitchFamily="34" charset="0"/>
              <a:cs typeface="Trebuchet MS" panose="020B0603020202020204" pitchFamily="34" charset="0"/>
            </a:endParaRPr>
          </a:p>
          <a:p>
            <a:pPr marL="109855" indent="0" algn="just" fontAlgn="auto">
              <a:spcAft>
                <a:spcPts val="0"/>
              </a:spcAft>
              <a:buFont typeface="Wingdings" panose="05000000000000000000" charset="0"/>
              <a:buNone/>
              <a:defRPr/>
            </a:pPr>
            <a:endParaRPr lang="el-GR" sz="1600" dirty="0" smtClean="0">
              <a:latin typeface="Trebuchet MS" panose="020B0603020202020204" pitchFamily="34" charset="0"/>
              <a:cs typeface="Trebuchet MS" panose="020B0603020202020204" pitchFamily="34" charset="0"/>
            </a:endParaRPr>
          </a:p>
          <a:p>
            <a:pPr algn="just" fontAlgn="auto">
              <a:spcAft>
                <a:spcPts val="0"/>
              </a:spcAft>
              <a:buFont typeface="Wingdings" panose="05000000000000000000" charset="0"/>
              <a:buChar char="v"/>
              <a:defRPr/>
            </a:pPr>
            <a:r>
              <a:rPr lang="el-GR" sz="1600" dirty="0">
                <a:latin typeface="Trebuchet MS" panose="020B0603020202020204" pitchFamily="34" charset="0"/>
                <a:cs typeface="Trebuchet MS" panose="020B0603020202020204" pitchFamily="34" charset="0"/>
              </a:rPr>
              <a:t>Υπεγράφησαν </a:t>
            </a:r>
            <a:r>
              <a:rPr lang="el-GR" sz="1600" dirty="0" smtClean="0">
                <a:latin typeface="Trebuchet MS" panose="020B0603020202020204" pitchFamily="34" charset="0"/>
                <a:cs typeface="Trebuchet MS" panose="020B0603020202020204" pitchFamily="34" charset="0"/>
              </a:rPr>
              <a:t>νομικές </a:t>
            </a:r>
            <a:r>
              <a:rPr lang="el-GR" sz="1600" dirty="0">
                <a:latin typeface="Trebuchet MS" panose="020B0603020202020204" pitchFamily="34" charset="0"/>
                <a:cs typeface="Trebuchet MS" panose="020B0603020202020204" pitchFamily="34" charset="0"/>
              </a:rPr>
              <a:t>δεσμεύσεις συνολικού ύψους </a:t>
            </a:r>
            <a:r>
              <a:rPr lang="el-GR" sz="1600" dirty="0" smtClean="0">
                <a:latin typeface="Trebuchet MS" panose="020B0603020202020204" pitchFamily="34" charset="0"/>
                <a:cs typeface="Trebuchet MS" panose="020B0603020202020204" pitchFamily="34" charset="0"/>
              </a:rPr>
              <a:t>99,31 </a:t>
            </a:r>
            <a:r>
              <a:rPr lang="el-GR" sz="1600" dirty="0">
                <a:latin typeface="Trebuchet MS" panose="020B0603020202020204" pitchFamily="34" charset="0"/>
                <a:cs typeface="Trebuchet MS" panose="020B0603020202020204" pitchFamily="34" charset="0"/>
              </a:rPr>
              <a:t>εκατ. </a:t>
            </a:r>
            <a:r>
              <a:rPr lang="el-GR" sz="1600" dirty="0" smtClean="0">
                <a:latin typeface="Trebuchet MS" panose="020B0603020202020204" pitchFamily="34" charset="0"/>
                <a:cs typeface="Trebuchet MS" panose="020B0603020202020204" pitchFamily="34" charset="0"/>
              </a:rPr>
              <a:t>€, </a:t>
            </a:r>
            <a:r>
              <a:rPr lang="el-GR" sz="1600" dirty="0">
                <a:latin typeface="Trebuchet MS" panose="020B0603020202020204" pitchFamily="34" charset="0"/>
                <a:cs typeface="Trebuchet MS" panose="020B0603020202020204" pitchFamily="34" charset="0"/>
              </a:rPr>
              <a:t>ήτοι </a:t>
            </a:r>
            <a:r>
              <a:rPr lang="el-GR" sz="1600" dirty="0" smtClean="0">
                <a:latin typeface="Trebuchet MS" panose="020B0603020202020204" pitchFamily="34" charset="0"/>
                <a:cs typeface="Trebuchet MS" panose="020B0603020202020204" pitchFamily="34" charset="0"/>
              </a:rPr>
              <a:t>46,0% του προγράμματος.</a:t>
            </a:r>
            <a:endParaRPr lang="el-GR" sz="1600" dirty="0" smtClean="0">
              <a:latin typeface="Trebuchet MS" panose="020B0603020202020204" pitchFamily="34" charset="0"/>
              <a:cs typeface="Trebuchet MS" panose="020B0603020202020204" pitchFamily="34" charset="0"/>
            </a:endParaRPr>
          </a:p>
          <a:p>
            <a:pPr marL="109855" indent="0" algn="just" fontAlgn="auto">
              <a:spcAft>
                <a:spcPts val="0"/>
              </a:spcAft>
              <a:buFont typeface="Wingdings" panose="05000000000000000000" charset="0"/>
              <a:buNone/>
              <a:defRPr/>
            </a:pPr>
            <a:endParaRPr lang="el-GR" sz="1600" dirty="0" smtClean="0">
              <a:latin typeface="Trebuchet MS" panose="020B0603020202020204" pitchFamily="34" charset="0"/>
              <a:cs typeface="Trebuchet MS" panose="020B0603020202020204" pitchFamily="34" charset="0"/>
            </a:endParaRPr>
          </a:p>
          <a:p>
            <a:pPr algn="just" fontAlgn="auto">
              <a:spcAft>
                <a:spcPts val="0"/>
              </a:spcAft>
              <a:buFont typeface="Wingdings" panose="05000000000000000000" charset="0"/>
              <a:buChar char="v"/>
              <a:defRPr/>
            </a:pPr>
            <a:r>
              <a:rPr lang="el-GR" sz="1600" dirty="0">
                <a:latin typeface="Trebuchet MS" panose="020B0603020202020204" pitchFamily="34" charset="0"/>
                <a:cs typeface="Trebuchet MS" panose="020B0603020202020204" pitchFamily="34" charset="0"/>
              </a:rPr>
              <a:t>Οι συνολικές δηλωθείσες δαπάνες ήταν </a:t>
            </a:r>
            <a:r>
              <a:rPr lang="el-GR" sz="1600" dirty="0" smtClean="0">
                <a:latin typeface="Trebuchet MS" panose="020B0603020202020204" pitchFamily="34" charset="0"/>
                <a:cs typeface="Trebuchet MS" panose="020B0603020202020204" pitchFamily="34" charset="0"/>
              </a:rPr>
              <a:t>74,18 </a:t>
            </a:r>
            <a:r>
              <a:rPr lang="el-GR" sz="1600" dirty="0">
                <a:latin typeface="Trebuchet MS" panose="020B0603020202020204" pitchFamily="34" charset="0"/>
                <a:cs typeface="Trebuchet MS" panose="020B0603020202020204" pitchFamily="34" charset="0"/>
              </a:rPr>
              <a:t>εκατ. € </a:t>
            </a:r>
            <a:r>
              <a:rPr lang="el-GR" sz="1600" dirty="0" smtClean="0">
                <a:latin typeface="Trebuchet MS" panose="020B0603020202020204" pitchFamily="34" charset="0"/>
                <a:cs typeface="Trebuchet MS" panose="020B0603020202020204" pitchFamily="34" charset="0"/>
              </a:rPr>
              <a:t>(απορρόφηση - 34,4%) </a:t>
            </a:r>
            <a:r>
              <a:rPr lang="el-GR" sz="1600" dirty="0">
                <a:latin typeface="Trebuchet MS" panose="020B0603020202020204" pitchFamily="34" charset="0"/>
                <a:cs typeface="Trebuchet MS" panose="020B0603020202020204" pitchFamily="34" charset="0"/>
              </a:rPr>
              <a:t>του Προγράμματος.</a:t>
            </a:r>
            <a:endParaRPr lang="el-GR" sz="1600" dirty="0">
              <a:latin typeface="Trebuchet MS" panose="020B0603020202020204" pitchFamily="34" charset="0"/>
              <a:cs typeface="Trebuchet MS" panose="020B0603020202020204" pitchFamily="34" charset="0"/>
            </a:endParaRPr>
          </a:p>
          <a:p>
            <a:pPr marL="109855" indent="0" algn="just" fontAlgn="auto">
              <a:spcAft>
                <a:spcPts val="0"/>
              </a:spcAft>
              <a:buFont typeface="Wingdings" panose="05000000000000000000" charset="0"/>
              <a:buNone/>
              <a:defRPr/>
            </a:pPr>
            <a:endParaRPr lang="el-GR" sz="1600" dirty="0">
              <a:latin typeface="Trebuchet MS" panose="020B0603020202020204" pitchFamily="34" charset="0"/>
              <a:cs typeface="Trebuchet MS" panose="020B0603020202020204"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500"/>
                                        <p:tgtEl>
                                          <p:spTgt spid="4">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Effect transition="in" filter="fade">
                                      <p:cBhvr>
                                        <p:cTn id="26" dur="500"/>
                                        <p:tgtEl>
                                          <p:spTgt spid="4">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fade">
                                      <p:cBhvr>
                                        <p:cTn id="31" dur="500"/>
                                        <p:tgtEl>
                                          <p:spTgt spid="4">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txEl>
                                              <p:pRg st="10" end="10"/>
                                            </p:txEl>
                                          </p:spTgt>
                                        </p:tgtEl>
                                        <p:attrNameLst>
                                          <p:attrName>style.visibility</p:attrName>
                                        </p:attrNameLst>
                                      </p:cBhvr>
                                      <p:to>
                                        <p:strVal val="visible"/>
                                      </p:to>
                                    </p:set>
                                    <p:animEffect transition="in" filter="fade">
                                      <p:cBhvr>
                                        <p:cTn id="36"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Urban</Template>
  <TotalTime>0</TotalTime>
  <Words>6587</Words>
  <Application>WPS Presentation</Application>
  <PresentationFormat>On-screen Show (4:3)</PresentationFormat>
  <Paragraphs>102</Paragraphs>
  <Slides>11</Slides>
  <Notes>0</Notes>
  <HiddenSlides>0</HiddenSlides>
  <MMClips>0</MMClips>
  <ScaleCrop>false</ScaleCrop>
  <HeadingPairs>
    <vt:vector size="6" baseType="variant">
      <vt:variant>
        <vt:lpstr>已用的字体</vt:lpstr>
      </vt:variant>
      <vt:variant>
        <vt:i4>25</vt:i4>
      </vt:variant>
      <vt:variant>
        <vt:lpstr>主题</vt:lpstr>
      </vt:variant>
      <vt:variant>
        <vt:i4>1</vt:i4>
      </vt:variant>
      <vt:variant>
        <vt:lpstr>幻灯片标题</vt:lpstr>
      </vt:variant>
      <vt:variant>
        <vt:i4>11</vt:i4>
      </vt:variant>
    </vt:vector>
  </HeadingPairs>
  <TitlesOfParts>
    <vt:vector size="37" baseType="lpstr">
      <vt:lpstr>Arial</vt:lpstr>
      <vt:lpstr>SimSun</vt:lpstr>
      <vt:lpstr>Wingdings</vt:lpstr>
      <vt:lpstr>Trebuchet MS</vt:lpstr>
      <vt:lpstr>Georgia</vt:lpstr>
      <vt:lpstr>Wingdings 2</vt:lpstr>
      <vt:lpstr>Georgia</vt:lpstr>
      <vt:lpstr>Wingdings 2</vt:lpstr>
      <vt:lpstr>Microsoft YaHei</vt:lpstr>
      <vt:lpstr/>
      <vt:lpstr>Arial Unicode MS</vt:lpstr>
      <vt:lpstr>Calibri</vt:lpstr>
      <vt:lpstr>Segoe Print</vt:lpstr>
      <vt:lpstr>Malgun Gothic</vt:lpstr>
      <vt:lpstr>Microsoft JhengHei UI</vt:lpstr>
      <vt:lpstr>Microsoft YaHei Light</vt:lpstr>
      <vt:lpstr>Malgun Gothic Semilight</vt:lpstr>
      <vt:lpstr>Yu Gothic UI</vt:lpstr>
      <vt:lpstr>Algerian</vt:lpstr>
      <vt:lpstr>Arimo</vt:lpstr>
      <vt:lpstr>Bahnschrift Light SemiCondensed</vt:lpstr>
      <vt:lpstr>Bodoni MT Poster Compressed</vt:lpstr>
      <vt:lpstr>Bradley Hand ITC</vt:lpstr>
      <vt:lpstr>Calibri Light</vt:lpstr>
      <vt:lpstr>Wingdings</vt:lpstr>
      <vt:lpstr>Αστικό</vt:lpstr>
      <vt:lpstr>Σύνοψη Ετήσιας Έκθεσης 2018 ΕΠ Περιφέρειας Στερεάς Ελλάδας  2014-2020  Μάιος 2019</vt:lpstr>
      <vt:lpstr>Το Αναπτυξιακό Όραμα του ΕΠ</vt:lpstr>
      <vt:lpstr>Οι Πόροι του ΕΠ</vt:lpstr>
      <vt:lpstr>Διάρθρωση του Επιχειρησιακού Προγράμματος</vt:lpstr>
      <vt:lpstr>Κατανομή Π/Υ ΕΠ Στερεάς Ελλάδας ανά Άξονα Προτεραιότητας</vt:lpstr>
      <vt:lpstr>Πορεία Εξειδίκευσης του Προγράμματος</vt:lpstr>
      <vt:lpstr>PowerPoint 演示文稿</vt:lpstr>
      <vt:lpstr>PowerPoint 演示文稿</vt:lpstr>
      <vt:lpstr>Η υλοποίηση του Προγράμματος συνοπτικά</vt:lpstr>
      <vt:lpstr>Ενέργειες επιτάχυνσης της υλοποίησης</vt:lpstr>
      <vt:lpstr>Ορόσημα – Στόχοι 2018</vt:lpstr>
    </vt:vector>
  </TitlesOfParts>
  <Company>MOD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1η Συνεδρίαση Επιτροπής Παρακολούθησης ΕΠ  Περιφέρειας Στερεάς Ελλάδας 2014-2020</dc:title>
  <dc:creator>ΓΙΩΡΓΟΣ ΤΑΓΚΟΥΛΗΣ</dc:creator>
  <cp:lastModifiedBy>User</cp:lastModifiedBy>
  <cp:revision>182</cp:revision>
  <dcterms:created xsi:type="dcterms:W3CDTF">2015-06-24T08:54:00Z</dcterms:created>
  <dcterms:modified xsi:type="dcterms:W3CDTF">2020-08-12T19:25:54Z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